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319" r:id="rId4"/>
    <p:sldId id="296" r:id="rId5"/>
    <p:sldId id="320" r:id="rId6"/>
    <p:sldId id="324" r:id="rId7"/>
    <p:sldId id="325" r:id="rId8"/>
    <p:sldId id="318" r:id="rId9"/>
    <p:sldId id="326" r:id="rId10"/>
    <p:sldId id="312" r:id="rId11"/>
    <p:sldId id="321" r:id="rId12"/>
    <p:sldId id="322" r:id="rId13"/>
    <p:sldId id="323" r:id="rId14"/>
    <p:sldId id="310" r:id="rId15"/>
    <p:sldId id="297" r:id="rId16"/>
    <p:sldId id="314" r:id="rId17"/>
    <p:sldId id="315" r:id="rId18"/>
    <p:sldId id="260" r:id="rId19"/>
  </p:sldIdLst>
  <p:sldSz cx="11880850" cy="6858000"/>
  <p:notesSz cx="6858000" cy="9144000"/>
  <p:embeddedFontLst>
    <p:embeddedFont>
      <p:font typeface="Helvetica" pitchFamily="34" charset="0"/>
      <p:regular r:id="rId21"/>
      <p:bold r:id="rId22"/>
      <p:italic r:id="rId23"/>
      <p:boldItalic r:id="rId24"/>
    </p:embeddedFont>
    <p:embeddedFont>
      <p:font typeface="나눔고딕 ExtraBold" charset="-127"/>
      <p:bold r:id="rId25"/>
    </p:embeddedFont>
    <p:embeddedFont>
      <p:font typeface="-윤고딕340" charset="-127"/>
      <p:regular r:id="rId26"/>
    </p:embeddedFont>
    <p:embeddedFont>
      <p:font typeface="휴먼모음T" pitchFamily="18" charset="-127"/>
      <p:regular r:id="rId27"/>
    </p:embeddedFont>
    <p:embeddedFont>
      <p:font typeface="맑은 고딕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00"/>
    <a:srgbClr val="28983B"/>
    <a:srgbClr val="2CAA41"/>
    <a:srgbClr val="F19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4" autoAdjust="0"/>
  </p:normalViewPr>
  <p:slideViewPr>
    <p:cSldViewPr showGuides="1">
      <p:cViewPr>
        <p:scale>
          <a:sx n="66" d="100"/>
          <a:sy n="66" d="100"/>
        </p:scale>
        <p:origin x="-1248" y="-924"/>
      </p:cViewPr>
      <p:guideLst>
        <p:guide orient="horz" pos="2160"/>
        <p:guide pos="37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C3DB6-5F8E-4B9A-8DF4-D85BB3702914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6CCEC-F0FD-4071-8E5A-C7916F2D09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29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4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8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CCEC-F0FD-4071-8E5A-C7916F2D09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1065" y="2130428"/>
            <a:ext cx="10098723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2129" y="3886200"/>
            <a:ext cx="831659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191925" y="274641"/>
            <a:ext cx="34734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1430" y="274641"/>
            <a:ext cx="10222481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8505" y="4406903"/>
            <a:ext cx="1009872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38505" y="2906713"/>
            <a:ext cx="1009872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71430" y="1600203"/>
            <a:ext cx="68479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817434" y="1600203"/>
            <a:ext cx="68479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4044" y="274638"/>
            <a:ext cx="1069276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94042" y="1535113"/>
            <a:ext cx="52494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94042" y="2174875"/>
            <a:ext cx="52494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035309" y="1535113"/>
            <a:ext cx="52515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035309" y="2174875"/>
            <a:ext cx="52515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4043" y="273050"/>
            <a:ext cx="390871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45082" y="273053"/>
            <a:ext cx="66417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94043" y="1435103"/>
            <a:ext cx="390871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28730" y="4800600"/>
            <a:ext cx="71285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28730" y="612775"/>
            <a:ext cx="71285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28730" y="5367338"/>
            <a:ext cx="71285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94044" y="274638"/>
            <a:ext cx="106927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94044" y="1600203"/>
            <a:ext cx="1069276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94043" y="6356353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2A5DE-0DBF-45B8-8AA7-37BE3DF25CE9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59292" y="6356353"/>
            <a:ext cx="376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14609" y="6356353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67E73-3ECE-4F38-A782-9494F53B9D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3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jpeg"/><Relationship Id="rId18" Type="http://schemas.openxmlformats.org/officeDocument/2006/relationships/image" Target="../media/image63.jpeg"/><Relationship Id="rId3" Type="http://schemas.openxmlformats.org/officeDocument/2006/relationships/image" Target="../media/image3.jpe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17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8.png"/><Relationship Id="rId15" Type="http://schemas.openxmlformats.org/officeDocument/2006/relationships/image" Target="../media/image60.jpeg"/><Relationship Id="rId10" Type="http://schemas.openxmlformats.org/officeDocument/2006/relationships/image" Target="../media/image55.jpeg"/><Relationship Id="rId4" Type="http://schemas.openxmlformats.org/officeDocument/2006/relationships/image" Target="../media/image4.jpeg"/><Relationship Id="rId9" Type="http://schemas.openxmlformats.org/officeDocument/2006/relationships/image" Target="../media/image54.jpeg"/><Relationship Id="rId1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3" Type="http://schemas.openxmlformats.org/officeDocument/2006/relationships/image" Target="../media/image5.jpeg"/><Relationship Id="rId7" Type="http://schemas.openxmlformats.org/officeDocument/2006/relationships/image" Target="../media/image4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image" Target="../media/image11.jpeg"/><Relationship Id="rId5" Type="http://schemas.openxmlformats.org/officeDocument/2006/relationships/image" Target="../media/image7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4" Type="http://schemas.openxmlformats.org/officeDocument/2006/relationships/image" Target="../media/image6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27.jpeg"/><Relationship Id="rId3" Type="http://schemas.openxmlformats.org/officeDocument/2006/relationships/image" Target="../media/image20.jpeg"/><Relationship Id="rId7" Type="http://schemas.openxmlformats.org/officeDocument/2006/relationships/image" Target="../media/image3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5.jpeg"/><Relationship Id="rId5" Type="http://schemas.openxmlformats.org/officeDocument/2006/relationships/image" Target="../media/image22.jpeg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4" Type="http://schemas.openxmlformats.org/officeDocument/2006/relationships/image" Target="../media/image21.jpeg"/><Relationship Id="rId9" Type="http://schemas.openxmlformats.org/officeDocument/2006/relationships/image" Target="../media/image8.png"/><Relationship Id="rId1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8.png"/><Relationship Id="rId10" Type="http://schemas.openxmlformats.org/officeDocument/2006/relationships/image" Target="../media/image35.jpeg"/><Relationship Id="rId4" Type="http://schemas.openxmlformats.org/officeDocument/2006/relationships/image" Target="../media/image4.jpeg"/><Relationship Id="rId9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3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4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21432" y="3717032"/>
            <a:ext cx="11902281" cy="324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1880850" cy="21328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71379" y="2433082"/>
            <a:ext cx="2269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URURU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57049" y="2420888"/>
            <a:ext cx="430887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1000" b="1" dirty="0" err="1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ㅇ</a:t>
            </a:r>
            <a:endParaRPr lang="en-US" altLang="ko-KR" sz="1000" b="1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1000" b="1" dirty="0" err="1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ㅠ</a:t>
            </a:r>
            <a:endParaRPr lang="en-US" altLang="ko-KR" sz="1000" b="1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1000" b="1" dirty="0" err="1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ㅅ</a:t>
            </a:r>
            <a:endParaRPr lang="en-US" altLang="ko-KR" sz="1000" b="1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1000" b="1" dirty="0" err="1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ㅓ</a:t>
            </a:r>
            <a:endParaRPr lang="en-US" altLang="ko-KR" sz="1000" b="1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1000" b="1" dirty="0" err="1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ㄴ</a:t>
            </a:r>
            <a:endParaRPr lang="en-US" altLang="ko-KR" sz="1000" b="1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1000" b="1" dirty="0" err="1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ㄱ</a:t>
            </a:r>
            <a:endParaRPr lang="en-US" altLang="ko-KR" sz="1000" b="1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1000" b="1" dirty="0" err="1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ㅓ</a:t>
            </a:r>
            <a:endParaRPr lang="en-US" altLang="ko-KR" sz="1000" b="1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1000" b="1" dirty="0" err="1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ㄴ</a:t>
            </a:r>
            <a:endParaRPr lang="en-US" altLang="ko-KR" sz="1000" b="1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13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26" y="2108200"/>
            <a:ext cx="1178267" cy="121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왜가리\학교자료\부르르 설계\2주차설계\제품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71" y="4754312"/>
            <a:ext cx="7990137" cy="183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578168" y="1778943"/>
            <a:ext cx="90013" cy="2442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796409" y="270892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Website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52593" y="2967335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-윤고딕340" pitchFamily="18" charset="-127"/>
              </a:rPr>
              <a:t>Design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-윤고딕34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72073" y="764704"/>
            <a:ext cx="202392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School health law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  <a:p>
            <a:endParaRPr lang="ko-KR" altLang="en-US" sz="1200" b="1" dirty="0">
              <a:solidFill>
                <a:srgbClr val="92D050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1147" y="775737"/>
            <a:ext cx="14412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Customs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law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-윤고딕340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00580" y="3142106"/>
            <a:ext cx="14446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invGray">
          <a:xfrm>
            <a:off x="1811867" y="2210244"/>
            <a:ext cx="1330325" cy="1574800"/>
          </a:xfrm>
          <a:custGeom>
            <a:avLst/>
            <a:gdLst>
              <a:gd name="G0" fmla="+- -1098636 0 0"/>
              <a:gd name="G1" fmla="+- -11743931 0 0"/>
              <a:gd name="G2" fmla="+- -1098636 0 -11743931"/>
              <a:gd name="G3" fmla="+- 10800 0 0"/>
              <a:gd name="G4" fmla="+- 0 0 -1098636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154 0 0"/>
              <a:gd name="G9" fmla="+- 0 0 -11743931"/>
              <a:gd name="G10" fmla="+- 8154 0 2700"/>
              <a:gd name="G11" fmla="cos G10 -1098636"/>
              <a:gd name="G12" fmla="sin G10 -1098636"/>
              <a:gd name="G13" fmla="cos 13500 -1098636"/>
              <a:gd name="G14" fmla="sin 13500 -1098636"/>
              <a:gd name="G15" fmla="+- G11 10800 0"/>
              <a:gd name="G16" fmla="+- G12 10800 0"/>
              <a:gd name="G17" fmla="+- G13 10800 0"/>
              <a:gd name="G18" fmla="+- G14 10800 0"/>
              <a:gd name="G19" fmla="*/ 8154 1 2"/>
              <a:gd name="G20" fmla="+- G19 5400 0"/>
              <a:gd name="G21" fmla="cos G20 -1098636"/>
              <a:gd name="G22" fmla="sin G20 -1098636"/>
              <a:gd name="G23" fmla="+- G21 10800 0"/>
              <a:gd name="G24" fmla="+- G12 G23 G22"/>
              <a:gd name="G25" fmla="+- G22 G23 G11"/>
              <a:gd name="G26" fmla="cos 10800 -1098636"/>
              <a:gd name="G27" fmla="sin 10800 -1098636"/>
              <a:gd name="G28" fmla="cos 8154 -1098636"/>
              <a:gd name="G29" fmla="sin 8154 -1098636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43931"/>
              <a:gd name="G36" fmla="sin G34 -11743931"/>
              <a:gd name="G37" fmla="+/ -11743931 -1098636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154 G39"/>
              <a:gd name="G43" fmla="sin 8154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9300 w 21600"/>
              <a:gd name="T5" fmla="*/ 104 h 21600"/>
              <a:gd name="T6" fmla="*/ 1323 w 21600"/>
              <a:gd name="T7" fmla="*/ 10667 h 21600"/>
              <a:gd name="T8" fmla="*/ 9667 w 21600"/>
              <a:gd name="T9" fmla="*/ 2724 h 21600"/>
              <a:gd name="T10" fmla="*/ 23726 w 21600"/>
              <a:gd name="T11" fmla="*/ 6906 h 21600"/>
              <a:gd name="T12" fmla="*/ 21034 w 21600"/>
              <a:gd name="T13" fmla="*/ 11918 h 21600"/>
              <a:gd name="T14" fmla="*/ 16022 w 21600"/>
              <a:gd name="T15" fmla="*/ 9226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607" y="8448"/>
                </a:moveTo>
                <a:cubicBezTo>
                  <a:pt x="17569" y="5003"/>
                  <a:pt x="14397" y="2646"/>
                  <a:pt x="10800" y="2646"/>
                </a:cubicBezTo>
                <a:cubicBezTo>
                  <a:pt x="6341" y="2645"/>
                  <a:pt x="2709" y="6227"/>
                  <a:pt x="2646" y="10685"/>
                </a:cubicBezTo>
                <a:lnTo>
                  <a:pt x="1" y="10648"/>
                </a:lnTo>
                <a:cubicBezTo>
                  <a:pt x="83" y="4743"/>
                  <a:pt x="4894" y="-1"/>
                  <a:pt x="10800" y="0"/>
                </a:cubicBezTo>
                <a:cubicBezTo>
                  <a:pt x="15564" y="0"/>
                  <a:pt x="19766" y="3122"/>
                  <a:pt x="21141" y="7684"/>
                </a:cubicBezTo>
                <a:lnTo>
                  <a:pt x="23726" y="6906"/>
                </a:lnTo>
                <a:lnTo>
                  <a:pt x="21034" y="11918"/>
                </a:lnTo>
                <a:lnTo>
                  <a:pt x="16022" y="9226"/>
                </a:lnTo>
                <a:lnTo>
                  <a:pt x="18607" y="8448"/>
                </a:lnTo>
                <a:close/>
              </a:path>
            </a:pathLst>
          </a:custGeom>
          <a:gradFill rotWithShape="1">
            <a:gsLst>
              <a:gs pos="0">
                <a:srgbClr val="4BD6F7">
                  <a:alpha val="80000"/>
                </a:srgbClr>
              </a:gs>
              <a:gs pos="100000">
                <a:srgbClr val="4BD6F7">
                  <a:gamma/>
                  <a:shade val="76078"/>
                  <a:invGamma/>
                  <a:alpha val="80000"/>
                </a:srgbClr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invGray">
          <a:xfrm flipH="1" flipV="1">
            <a:off x="1811867" y="4596256"/>
            <a:ext cx="1330325" cy="1574800"/>
          </a:xfrm>
          <a:custGeom>
            <a:avLst/>
            <a:gdLst>
              <a:gd name="G0" fmla="+- -1098636 0 0"/>
              <a:gd name="G1" fmla="+- -11743931 0 0"/>
              <a:gd name="G2" fmla="+- -1098636 0 -11743931"/>
              <a:gd name="G3" fmla="+- 10800 0 0"/>
              <a:gd name="G4" fmla="+- 0 0 -1098636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154 0 0"/>
              <a:gd name="G9" fmla="+- 0 0 -11743931"/>
              <a:gd name="G10" fmla="+- 8154 0 2700"/>
              <a:gd name="G11" fmla="cos G10 -1098636"/>
              <a:gd name="G12" fmla="sin G10 -1098636"/>
              <a:gd name="G13" fmla="cos 13500 -1098636"/>
              <a:gd name="G14" fmla="sin 13500 -1098636"/>
              <a:gd name="G15" fmla="+- G11 10800 0"/>
              <a:gd name="G16" fmla="+- G12 10800 0"/>
              <a:gd name="G17" fmla="+- G13 10800 0"/>
              <a:gd name="G18" fmla="+- G14 10800 0"/>
              <a:gd name="G19" fmla="*/ 8154 1 2"/>
              <a:gd name="G20" fmla="+- G19 5400 0"/>
              <a:gd name="G21" fmla="cos G20 -1098636"/>
              <a:gd name="G22" fmla="sin G20 -1098636"/>
              <a:gd name="G23" fmla="+- G21 10800 0"/>
              <a:gd name="G24" fmla="+- G12 G23 G22"/>
              <a:gd name="G25" fmla="+- G22 G23 G11"/>
              <a:gd name="G26" fmla="cos 10800 -1098636"/>
              <a:gd name="G27" fmla="sin 10800 -1098636"/>
              <a:gd name="G28" fmla="cos 8154 -1098636"/>
              <a:gd name="G29" fmla="sin 8154 -1098636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43931"/>
              <a:gd name="G36" fmla="sin G34 -11743931"/>
              <a:gd name="G37" fmla="+/ -11743931 -1098636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154 G39"/>
              <a:gd name="G43" fmla="sin 8154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9300 w 21600"/>
              <a:gd name="T5" fmla="*/ 104 h 21600"/>
              <a:gd name="T6" fmla="*/ 1323 w 21600"/>
              <a:gd name="T7" fmla="*/ 10667 h 21600"/>
              <a:gd name="T8" fmla="*/ 9667 w 21600"/>
              <a:gd name="T9" fmla="*/ 2724 h 21600"/>
              <a:gd name="T10" fmla="*/ 23726 w 21600"/>
              <a:gd name="T11" fmla="*/ 6906 h 21600"/>
              <a:gd name="T12" fmla="*/ 21034 w 21600"/>
              <a:gd name="T13" fmla="*/ 11918 h 21600"/>
              <a:gd name="T14" fmla="*/ 16022 w 21600"/>
              <a:gd name="T15" fmla="*/ 9226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607" y="8448"/>
                </a:moveTo>
                <a:cubicBezTo>
                  <a:pt x="17569" y="5003"/>
                  <a:pt x="14397" y="2646"/>
                  <a:pt x="10800" y="2646"/>
                </a:cubicBezTo>
                <a:cubicBezTo>
                  <a:pt x="6341" y="2645"/>
                  <a:pt x="2709" y="6227"/>
                  <a:pt x="2646" y="10685"/>
                </a:cubicBezTo>
                <a:lnTo>
                  <a:pt x="1" y="10648"/>
                </a:lnTo>
                <a:cubicBezTo>
                  <a:pt x="83" y="4743"/>
                  <a:pt x="4894" y="-1"/>
                  <a:pt x="10800" y="0"/>
                </a:cubicBezTo>
                <a:cubicBezTo>
                  <a:pt x="15564" y="0"/>
                  <a:pt x="19766" y="3122"/>
                  <a:pt x="21141" y="7684"/>
                </a:cubicBezTo>
                <a:lnTo>
                  <a:pt x="23726" y="6906"/>
                </a:lnTo>
                <a:lnTo>
                  <a:pt x="21034" y="11918"/>
                </a:lnTo>
                <a:lnTo>
                  <a:pt x="16022" y="9226"/>
                </a:lnTo>
                <a:lnTo>
                  <a:pt x="18607" y="8448"/>
                </a:lnTo>
                <a:close/>
              </a:path>
            </a:pathLst>
          </a:custGeom>
          <a:gradFill rotWithShape="1">
            <a:gsLst>
              <a:gs pos="0">
                <a:srgbClr val="4BD6F7">
                  <a:alpha val="80000"/>
                </a:srgbClr>
              </a:gs>
              <a:gs pos="100000">
                <a:srgbClr val="4BD6F7">
                  <a:gamma/>
                  <a:shade val="46275"/>
                  <a:invGamma/>
                  <a:alpha val="80000"/>
                </a:srgbClr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9" name="Picture 12" descr="circuler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17" y="2977006"/>
            <a:ext cx="1768475" cy="18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c 13"/>
          <p:cNvSpPr>
            <a:spLocks/>
          </p:cNvSpPr>
          <p:nvPr/>
        </p:nvSpPr>
        <p:spPr bwMode="gray">
          <a:xfrm rot="5400000" flipH="1" flipV="1">
            <a:off x="556155" y="3026218"/>
            <a:ext cx="1798638" cy="1719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3621 w 43200"/>
              <a:gd name="T1" fmla="*/ 41672 h 41672"/>
              <a:gd name="T2" fmla="*/ 43199 w 43200"/>
              <a:gd name="T3" fmla="*/ 21791 h 41672"/>
              <a:gd name="T4" fmla="*/ 21600 w 43200"/>
              <a:gd name="T5" fmla="*/ 21600 h 4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1672" fill="none" extrusionOk="0">
                <a:moveTo>
                  <a:pt x="13620" y="41672"/>
                </a:moveTo>
                <a:cubicBezTo>
                  <a:pt x="5397" y="38403"/>
                  <a:pt x="0" y="3044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1663"/>
                  <a:pt x="43199" y="21727"/>
                  <a:pt x="43199" y="21791"/>
                </a:cubicBezTo>
              </a:path>
              <a:path w="43200" h="41672" stroke="0" extrusionOk="0">
                <a:moveTo>
                  <a:pt x="13620" y="41672"/>
                </a:moveTo>
                <a:cubicBezTo>
                  <a:pt x="5397" y="38403"/>
                  <a:pt x="0" y="3044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1663"/>
                  <a:pt x="43199" y="21727"/>
                  <a:pt x="43199" y="21791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3366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Arc 14"/>
          <p:cNvSpPr>
            <a:spLocks/>
          </p:cNvSpPr>
          <p:nvPr/>
        </p:nvSpPr>
        <p:spPr bwMode="gray">
          <a:xfrm rot="-5109568" flipH="1" flipV="1">
            <a:off x="1332442" y="3127819"/>
            <a:ext cx="1157287" cy="941388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67 w 27807"/>
              <a:gd name="T1" fmla="*/ 23297 h 23297"/>
              <a:gd name="T2" fmla="*/ 27807 w 27807"/>
              <a:gd name="T3" fmla="*/ 911 h 23297"/>
              <a:gd name="T4" fmla="*/ 21600 w 27807"/>
              <a:gd name="T5" fmla="*/ 21600 h 23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07" h="23297" fill="none" extrusionOk="0">
                <a:moveTo>
                  <a:pt x="66" y="23297"/>
                </a:moveTo>
                <a:cubicBezTo>
                  <a:pt x="22" y="22732"/>
                  <a:pt x="0" y="22166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3702" y="-1"/>
                  <a:pt x="25793" y="306"/>
                  <a:pt x="27806" y="911"/>
                </a:cubicBezTo>
              </a:path>
              <a:path w="27807" h="23297" stroke="0" extrusionOk="0">
                <a:moveTo>
                  <a:pt x="66" y="23297"/>
                </a:moveTo>
                <a:cubicBezTo>
                  <a:pt x="22" y="22732"/>
                  <a:pt x="0" y="22166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3702" y="-1"/>
                  <a:pt x="25793" y="306"/>
                  <a:pt x="27806" y="911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9900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gray">
          <a:xfrm>
            <a:off x="740305" y="5020119"/>
            <a:ext cx="1533525" cy="2746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0C0C0"/>
              </a:gs>
              <a:gs pos="50000">
                <a:srgbClr val="C0C0C0">
                  <a:gamma/>
                  <a:tint val="15294"/>
                  <a:invGamma/>
                </a:srgbClr>
              </a:gs>
              <a:gs pos="100000">
                <a:srgbClr val="C0C0C0"/>
              </a:gs>
            </a:gsLst>
            <a:lin ang="2700000" scaled="1"/>
          </a:gradFill>
          <a:ln w="28575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35555" y="4969319"/>
            <a:ext cx="12684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tx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latinLnBrk="0">
              <a:spcBef>
                <a:spcPct val="50000"/>
              </a:spcBef>
            </a:pPr>
            <a:r>
              <a:rPr kumimoji="0" lang="ko-KR" altLang="en-US" sz="1600" b="1">
                <a:solidFill>
                  <a:srgbClr val="333333"/>
                </a:solidFill>
                <a:latin typeface="휴먼모음T" pitchFamily="18" charset="-127"/>
                <a:ea typeface="휴먼모음T" pitchFamily="18" charset="-127"/>
              </a:rPr>
              <a:t>고객층</a:t>
            </a: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935567" y="4027931"/>
            <a:ext cx="1020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0"/>
            <a:r>
              <a:rPr kumimoji="0" lang="ko-KR" altLang="en-US" sz="1600" b="1">
                <a:solidFill>
                  <a:srgbClr val="292929"/>
                </a:solidFill>
                <a:latin typeface="휴먼모음T" pitchFamily="18" charset="-127"/>
                <a:ea typeface="휴먼모음T" pitchFamily="18" charset="-127"/>
              </a:rPr>
              <a:t>남 </a:t>
            </a:r>
            <a:r>
              <a:rPr kumimoji="0" lang="en-US" altLang="ko-KR" sz="1600" b="1">
                <a:solidFill>
                  <a:srgbClr val="292929"/>
                </a:solidFill>
                <a:latin typeface="휴먼모음T" pitchFamily="18" charset="-127"/>
                <a:ea typeface="휴먼모음T" pitchFamily="18" charset="-127"/>
              </a:rPr>
              <a:t>70%</a:t>
            </a: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1451505" y="3524694"/>
            <a:ext cx="942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0"/>
            <a:r>
              <a:rPr kumimoji="0" lang="ko-KR" altLang="en-US" sz="1600" b="1" dirty="0">
                <a:solidFill>
                  <a:srgbClr val="292929"/>
                </a:solidFill>
                <a:latin typeface="휴먼모음T" pitchFamily="18" charset="-127"/>
                <a:ea typeface="휴먼모음T" pitchFamily="18" charset="-127"/>
              </a:rPr>
              <a:t>여 </a:t>
            </a:r>
            <a:r>
              <a:rPr kumimoji="0" lang="en-US" altLang="ko-KR" sz="1600" b="1" dirty="0">
                <a:solidFill>
                  <a:srgbClr val="292929"/>
                </a:solidFill>
                <a:latin typeface="휴먼모음T" pitchFamily="18" charset="-127"/>
                <a:ea typeface="휴먼모음T" pitchFamily="18" charset="-127"/>
              </a:rPr>
              <a:t>30%</a:t>
            </a:r>
          </a:p>
        </p:txBody>
      </p:sp>
      <p:grpSp>
        <p:nvGrpSpPr>
          <p:cNvPr id="26" name="Group 19"/>
          <p:cNvGrpSpPr>
            <a:grpSpLocks/>
          </p:cNvGrpSpPr>
          <p:nvPr/>
        </p:nvGrpSpPr>
        <p:grpSpPr bwMode="auto">
          <a:xfrm rot="-3733502" flipH="1" flipV="1">
            <a:off x="1122098" y="4158900"/>
            <a:ext cx="1579563" cy="371475"/>
            <a:chOff x="2532" y="1051"/>
            <a:chExt cx="893" cy="246"/>
          </a:xfrm>
        </p:grpSpPr>
        <p:grpSp>
          <p:nvGrpSpPr>
            <p:cNvPr id="28" name="Group 20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39" name="AutoShape 21"/>
              <p:cNvSpPr>
                <a:spLocks noChangeArrowheads="1"/>
              </p:cNvSpPr>
              <p:nvPr/>
            </p:nvSpPr>
            <p:spPr bwMode="white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AutoShape 22"/>
              <p:cNvSpPr>
                <a:spLocks noChangeArrowheads="1"/>
              </p:cNvSpPr>
              <p:nvPr/>
            </p:nvSpPr>
            <p:spPr bwMode="white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" name="AutoShape 23"/>
              <p:cNvSpPr>
                <a:spLocks noChangeArrowheads="1"/>
              </p:cNvSpPr>
              <p:nvPr/>
            </p:nvSpPr>
            <p:spPr bwMode="white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AutoShape 24"/>
              <p:cNvSpPr>
                <a:spLocks noChangeArrowheads="1"/>
              </p:cNvSpPr>
              <p:nvPr/>
            </p:nvSpPr>
            <p:spPr bwMode="white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Group 25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33" name="AutoShape 26"/>
              <p:cNvSpPr>
                <a:spLocks noChangeArrowheads="1"/>
              </p:cNvSpPr>
              <p:nvPr/>
            </p:nvSpPr>
            <p:spPr bwMode="white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AutoShape 27"/>
              <p:cNvSpPr>
                <a:spLocks noChangeArrowheads="1"/>
              </p:cNvSpPr>
              <p:nvPr/>
            </p:nvSpPr>
            <p:spPr bwMode="white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7" name="AutoShape 28"/>
              <p:cNvSpPr>
                <a:spLocks noChangeArrowheads="1"/>
              </p:cNvSpPr>
              <p:nvPr/>
            </p:nvSpPr>
            <p:spPr bwMode="white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29"/>
              <p:cNvSpPr>
                <a:spLocks noChangeArrowheads="1"/>
              </p:cNvSpPr>
              <p:nvPr/>
            </p:nvSpPr>
            <p:spPr bwMode="white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pic>
        <p:nvPicPr>
          <p:cNvPr id="46" name="Picture 30" descr="circuler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217" y="2975419"/>
            <a:ext cx="1766888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c 31"/>
          <p:cNvSpPr>
            <a:spLocks/>
          </p:cNvSpPr>
          <p:nvPr/>
        </p:nvSpPr>
        <p:spPr bwMode="gray">
          <a:xfrm rot="5400000" flipH="1" flipV="1">
            <a:off x="2655623" y="3052413"/>
            <a:ext cx="900113" cy="755650"/>
          </a:xfrm>
          <a:custGeom>
            <a:avLst/>
            <a:gdLst>
              <a:gd name="G0" fmla="+- 0 0 0"/>
              <a:gd name="G1" fmla="+- 18133 0 0"/>
              <a:gd name="G2" fmla="+- 21600 0 0"/>
              <a:gd name="T0" fmla="*/ 11737 w 21600"/>
              <a:gd name="T1" fmla="*/ 0 h 18324"/>
              <a:gd name="T2" fmla="*/ 21599 w 21600"/>
              <a:gd name="T3" fmla="*/ 18324 h 18324"/>
              <a:gd name="T4" fmla="*/ 0 w 21600"/>
              <a:gd name="T5" fmla="*/ 18133 h 18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324" fill="none" extrusionOk="0">
                <a:moveTo>
                  <a:pt x="11736" y="0"/>
                </a:moveTo>
                <a:cubicBezTo>
                  <a:pt x="17886" y="3980"/>
                  <a:pt x="21600" y="10807"/>
                  <a:pt x="21600" y="18133"/>
                </a:cubicBezTo>
                <a:cubicBezTo>
                  <a:pt x="21600" y="18196"/>
                  <a:pt x="21599" y="18260"/>
                  <a:pt x="21599" y="18324"/>
                </a:cubicBezTo>
              </a:path>
              <a:path w="21600" h="18324" stroke="0" extrusionOk="0">
                <a:moveTo>
                  <a:pt x="11736" y="0"/>
                </a:moveTo>
                <a:cubicBezTo>
                  <a:pt x="17886" y="3980"/>
                  <a:pt x="21600" y="10807"/>
                  <a:pt x="21600" y="18133"/>
                </a:cubicBezTo>
                <a:cubicBezTo>
                  <a:pt x="21600" y="18196"/>
                  <a:pt x="21599" y="18260"/>
                  <a:pt x="21599" y="18324"/>
                </a:cubicBezTo>
                <a:lnTo>
                  <a:pt x="0" y="18133"/>
                </a:lnTo>
                <a:close/>
              </a:path>
            </a:pathLst>
          </a:custGeom>
          <a:solidFill>
            <a:srgbClr val="3366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8" name="Arc 32"/>
          <p:cNvSpPr>
            <a:spLocks/>
          </p:cNvSpPr>
          <p:nvPr/>
        </p:nvSpPr>
        <p:spPr bwMode="gray">
          <a:xfrm rot="-5109568" flipH="1" flipV="1">
            <a:off x="2693723" y="3133375"/>
            <a:ext cx="1798638" cy="15113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67 w 43200"/>
              <a:gd name="T1" fmla="*/ 23297 h 37361"/>
              <a:gd name="T2" fmla="*/ 36370 w 43200"/>
              <a:gd name="T3" fmla="*/ 37361 h 37361"/>
              <a:gd name="T4" fmla="*/ 21600 w 43200"/>
              <a:gd name="T5" fmla="*/ 21600 h 37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7361" fill="none" extrusionOk="0">
                <a:moveTo>
                  <a:pt x="66" y="23297"/>
                </a:moveTo>
                <a:cubicBezTo>
                  <a:pt x="22" y="22732"/>
                  <a:pt x="0" y="22166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7571"/>
                  <a:pt x="40727" y="33277"/>
                  <a:pt x="36369" y="37360"/>
                </a:cubicBezTo>
              </a:path>
              <a:path w="43200" h="37361" stroke="0" extrusionOk="0">
                <a:moveTo>
                  <a:pt x="66" y="23297"/>
                </a:moveTo>
                <a:cubicBezTo>
                  <a:pt x="22" y="22732"/>
                  <a:pt x="0" y="22166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7571"/>
                  <a:pt x="40727" y="33277"/>
                  <a:pt x="36369" y="3736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9900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9" name="AutoShape 33"/>
          <p:cNvSpPr>
            <a:spLocks noChangeArrowheads="1"/>
          </p:cNvSpPr>
          <p:nvPr/>
        </p:nvSpPr>
        <p:spPr bwMode="gray">
          <a:xfrm>
            <a:off x="2694517" y="5018531"/>
            <a:ext cx="1531938" cy="2746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0C0C0"/>
              </a:gs>
              <a:gs pos="50000">
                <a:srgbClr val="C0C0C0">
                  <a:gamma/>
                  <a:tint val="15294"/>
                  <a:invGamma/>
                </a:srgbClr>
              </a:gs>
              <a:gs pos="100000">
                <a:srgbClr val="C0C0C0"/>
              </a:gs>
            </a:gsLst>
            <a:lin ang="2700000" scaled="1"/>
          </a:gradFill>
          <a:ln w="28575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0" name="Text Box 34"/>
          <p:cNvSpPr txBox="1">
            <a:spLocks noChangeArrowheads="1"/>
          </p:cNvSpPr>
          <p:nvPr/>
        </p:nvSpPr>
        <p:spPr bwMode="auto">
          <a:xfrm>
            <a:off x="2827867" y="4969319"/>
            <a:ext cx="1270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tx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latinLnBrk="0">
              <a:spcBef>
                <a:spcPct val="50000"/>
              </a:spcBef>
            </a:pPr>
            <a:r>
              <a:rPr kumimoji="0" lang="ko-KR" altLang="en-US" sz="1600" b="1" dirty="0">
                <a:solidFill>
                  <a:srgbClr val="333333"/>
                </a:solidFill>
                <a:latin typeface="휴먼모음T" pitchFamily="18" charset="-127"/>
                <a:ea typeface="휴먼모음T" pitchFamily="18" charset="-127"/>
              </a:rPr>
              <a:t>상품구색</a:t>
            </a:r>
          </a:p>
        </p:txBody>
      </p:sp>
      <p:sp>
        <p:nvSpPr>
          <p:cNvPr id="53" name="Text Box 35"/>
          <p:cNvSpPr txBox="1">
            <a:spLocks noChangeArrowheads="1"/>
          </p:cNvSpPr>
          <p:nvPr/>
        </p:nvSpPr>
        <p:spPr bwMode="auto">
          <a:xfrm>
            <a:off x="2759605" y="3191319"/>
            <a:ext cx="869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0"/>
            <a:r>
              <a:rPr kumimoji="0" lang="ko-KR" altLang="en-US" sz="1600" b="1" dirty="0">
                <a:solidFill>
                  <a:srgbClr val="292929"/>
                </a:solidFill>
                <a:latin typeface="휴먼모음T" pitchFamily="18" charset="-127"/>
                <a:ea typeface="휴먼모음T" pitchFamily="18" charset="-127"/>
              </a:rPr>
              <a:t>남 </a:t>
            </a:r>
            <a:r>
              <a:rPr kumimoji="0" lang="en-US" altLang="ko-KR" sz="1600" b="1" dirty="0">
                <a:solidFill>
                  <a:srgbClr val="292929"/>
                </a:solidFill>
                <a:latin typeface="휴먼모음T" pitchFamily="18" charset="-127"/>
                <a:ea typeface="휴먼모음T" pitchFamily="18" charset="-127"/>
              </a:rPr>
              <a:t>10%</a:t>
            </a:r>
          </a:p>
        </p:txBody>
      </p:sp>
      <p:sp>
        <p:nvSpPr>
          <p:cNvPr id="54" name="Text Box 36"/>
          <p:cNvSpPr txBox="1">
            <a:spLocks noChangeArrowheads="1"/>
          </p:cNvSpPr>
          <p:nvPr/>
        </p:nvSpPr>
        <p:spPr bwMode="auto">
          <a:xfrm>
            <a:off x="3416610" y="3957861"/>
            <a:ext cx="965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0"/>
            <a:r>
              <a:rPr kumimoji="0" lang="ko-KR" altLang="en-US" sz="1600" b="1" dirty="0">
                <a:solidFill>
                  <a:srgbClr val="292929"/>
                </a:solidFill>
                <a:latin typeface="휴먼모음T" pitchFamily="18" charset="-127"/>
                <a:ea typeface="휴먼모음T" pitchFamily="18" charset="-127"/>
              </a:rPr>
              <a:t>여 </a:t>
            </a:r>
            <a:r>
              <a:rPr kumimoji="0" lang="en-US" altLang="ko-KR" sz="1600" b="1" dirty="0">
                <a:solidFill>
                  <a:srgbClr val="292929"/>
                </a:solidFill>
                <a:latin typeface="휴먼모음T" pitchFamily="18" charset="-127"/>
                <a:ea typeface="휴먼모음T" pitchFamily="18" charset="-127"/>
              </a:rPr>
              <a:t>70%</a:t>
            </a:r>
          </a:p>
        </p:txBody>
      </p:sp>
      <p:grpSp>
        <p:nvGrpSpPr>
          <p:cNvPr id="56" name="Group 37"/>
          <p:cNvGrpSpPr>
            <a:grpSpLocks/>
          </p:cNvGrpSpPr>
          <p:nvPr/>
        </p:nvGrpSpPr>
        <p:grpSpPr bwMode="auto">
          <a:xfrm rot="-3733502" flipH="1" flipV="1">
            <a:off x="3115999" y="4157312"/>
            <a:ext cx="1579562" cy="371475"/>
            <a:chOff x="2532" y="1051"/>
            <a:chExt cx="893" cy="246"/>
          </a:xfrm>
        </p:grpSpPr>
        <p:grpSp>
          <p:nvGrpSpPr>
            <p:cNvPr id="57" name="Group 38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63" name="AutoShape 39"/>
              <p:cNvSpPr>
                <a:spLocks noChangeArrowheads="1"/>
              </p:cNvSpPr>
              <p:nvPr/>
            </p:nvSpPr>
            <p:spPr bwMode="white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4" name="AutoShape 40"/>
              <p:cNvSpPr>
                <a:spLocks noChangeArrowheads="1"/>
              </p:cNvSpPr>
              <p:nvPr/>
            </p:nvSpPr>
            <p:spPr bwMode="white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5" name="AutoShape 41"/>
              <p:cNvSpPr>
                <a:spLocks noChangeArrowheads="1"/>
              </p:cNvSpPr>
              <p:nvPr/>
            </p:nvSpPr>
            <p:spPr bwMode="white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6" name="AutoShape 42"/>
              <p:cNvSpPr>
                <a:spLocks noChangeArrowheads="1"/>
              </p:cNvSpPr>
              <p:nvPr/>
            </p:nvSpPr>
            <p:spPr bwMode="white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58" name="Group 43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59" name="AutoShape 44"/>
              <p:cNvSpPr>
                <a:spLocks noChangeArrowheads="1"/>
              </p:cNvSpPr>
              <p:nvPr/>
            </p:nvSpPr>
            <p:spPr bwMode="white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0" name="AutoShape 45"/>
              <p:cNvSpPr>
                <a:spLocks noChangeArrowheads="1"/>
              </p:cNvSpPr>
              <p:nvPr/>
            </p:nvSpPr>
            <p:spPr bwMode="white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1" name="AutoShape 46"/>
              <p:cNvSpPr>
                <a:spLocks noChangeArrowheads="1"/>
              </p:cNvSpPr>
              <p:nvPr/>
            </p:nvSpPr>
            <p:spPr bwMode="white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AutoShape 47"/>
              <p:cNvSpPr>
                <a:spLocks noChangeArrowheads="1"/>
              </p:cNvSpPr>
              <p:nvPr/>
            </p:nvSpPr>
            <p:spPr bwMode="white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67" name="Text Box 48"/>
          <p:cNvSpPr txBox="1">
            <a:spLocks noChangeArrowheads="1"/>
          </p:cNvSpPr>
          <p:nvPr/>
        </p:nvSpPr>
        <p:spPr bwMode="auto">
          <a:xfrm>
            <a:off x="2619905" y="3600894"/>
            <a:ext cx="7318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0"/>
            <a:r>
              <a:rPr kumimoji="0" lang="ko-KR" altLang="en-US" sz="1600" b="1" dirty="0">
                <a:solidFill>
                  <a:srgbClr val="292929"/>
                </a:solidFill>
                <a:latin typeface="휴먼모음T" pitchFamily="18" charset="-127"/>
                <a:ea typeface="휴먼모음T" pitchFamily="18" charset="-127"/>
              </a:rPr>
              <a:t>공용 </a:t>
            </a:r>
            <a:r>
              <a:rPr kumimoji="0" lang="en-US" altLang="ko-KR" sz="1600" b="1" dirty="0">
                <a:solidFill>
                  <a:srgbClr val="292929"/>
                </a:solidFill>
                <a:latin typeface="휴먼모음T" pitchFamily="18" charset="-127"/>
                <a:ea typeface="휴먼모음T" pitchFamily="18" charset="-127"/>
              </a:rPr>
              <a:t>20%</a:t>
            </a:r>
          </a:p>
        </p:txBody>
      </p:sp>
      <p:grpSp>
        <p:nvGrpSpPr>
          <p:cNvPr id="68" name="Group 74"/>
          <p:cNvGrpSpPr>
            <a:grpSpLocks/>
          </p:cNvGrpSpPr>
          <p:nvPr/>
        </p:nvGrpSpPr>
        <p:grpSpPr bwMode="auto">
          <a:xfrm rot="-3733502" flipH="1" flipV="1">
            <a:off x="3293799" y="4359190"/>
            <a:ext cx="1579562" cy="371475"/>
            <a:chOff x="2532" y="1051"/>
            <a:chExt cx="893" cy="246"/>
          </a:xfrm>
        </p:grpSpPr>
        <p:grpSp>
          <p:nvGrpSpPr>
            <p:cNvPr id="69" name="Group 75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75" name="AutoShape 76"/>
              <p:cNvSpPr>
                <a:spLocks noChangeArrowheads="1"/>
              </p:cNvSpPr>
              <p:nvPr/>
            </p:nvSpPr>
            <p:spPr bwMode="white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" name="AutoShape 77"/>
              <p:cNvSpPr>
                <a:spLocks noChangeArrowheads="1"/>
              </p:cNvSpPr>
              <p:nvPr/>
            </p:nvSpPr>
            <p:spPr bwMode="white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7" name="AutoShape 78"/>
              <p:cNvSpPr>
                <a:spLocks noChangeArrowheads="1"/>
              </p:cNvSpPr>
              <p:nvPr/>
            </p:nvSpPr>
            <p:spPr bwMode="white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8" name="AutoShape 79"/>
              <p:cNvSpPr>
                <a:spLocks noChangeArrowheads="1"/>
              </p:cNvSpPr>
              <p:nvPr/>
            </p:nvSpPr>
            <p:spPr bwMode="white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0" name="Group 80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71" name="AutoShape 81"/>
              <p:cNvSpPr>
                <a:spLocks noChangeArrowheads="1"/>
              </p:cNvSpPr>
              <p:nvPr/>
            </p:nvSpPr>
            <p:spPr bwMode="white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2" name="AutoShape 82"/>
              <p:cNvSpPr>
                <a:spLocks noChangeArrowheads="1"/>
              </p:cNvSpPr>
              <p:nvPr/>
            </p:nvSpPr>
            <p:spPr bwMode="white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" name="AutoShape 83"/>
              <p:cNvSpPr>
                <a:spLocks noChangeArrowheads="1"/>
              </p:cNvSpPr>
              <p:nvPr/>
            </p:nvSpPr>
            <p:spPr bwMode="white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" name="AutoShape 84"/>
              <p:cNvSpPr>
                <a:spLocks noChangeArrowheads="1"/>
              </p:cNvSpPr>
              <p:nvPr/>
            </p:nvSpPr>
            <p:spPr bwMode="white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79" name="Rectangle 87"/>
          <p:cNvSpPr>
            <a:spLocks noChangeArrowheads="1"/>
          </p:cNvSpPr>
          <p:nvPr/>
        </p:nvSpPr>
        <p:spPr bwMode="gray">
          <a:xfrm>
            <a:off x="883180" y="1772094"/>
            <a:ext cx="3182937" cy="342900"/>
          </a:xfrm>
          <a:prstGeom prst="rect">
            <a:avLst/>
          </a:prstGeom>
          <a:gradFill rotWithShape="1">
            <a:gsLst>
              <a:gs pos="0">
                <a:srgbClr val="5FE5B5"/>
              </a:gs>
              <a:gs pos="100000">
                <a:srgbClr val="5FE5B5">
                  <a:gamma/>
                  <a:tint val="24314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ko-KR" altLang="en-US" sz="1600" b="1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최상 점포</a:t>
            </a:r>
            <a:r>
              <a:rPr lang="en-US" altLang="ko-KR" sz="1600" b="1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1600" b="1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부르르</a:t>
            </a:r>
            <a:r>
              <a:rPr lang="en-US" altLang="ko-KR" sz="1600" b="1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)</a:t>
            </a:r>
          </a:p>
        </p:txBody>
      </p:sp>
      <p:sp>
        <p:nvSpPr>
          <p:cNvPr id="80" name="Line 89"/>
          <p:cNvSpPr>
            <a:spLocks noChangeShapeType="1"/>
          </p:cNvSpPr>
          <p:nvPr/>
        </p:nvSpPr>
        <p:spPr bwMode="gray">
          <a:xfrm>
            <a:off x="883180" y="1772094"/>
            <a:ext cx="1587" cy="3429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3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72073" y="764704"/>
            <a:ext cx="202392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School health law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  <a:p>
            <a:endParaRPr lang="ko-KR" altLang="en-US" sz="1200" b="1" dirty="0">
              <a:solidFill>
                <a:srgbClr val="92D050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1147" y="775737"/>
            <a:ext cx="14412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Customs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law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-윤고딕340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7" descr="C:\Users\Administrator\Desktop\성인용품점\베를린 비너스\zini_re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5" y="1412776"/>
            <a:ext cx="741623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72073" y="764704"/>
            <a:ext cx="202392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School health law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  <a:p>
            <a:endParaRPr lang="ko-KR" altLang="en-US" sz="1200" b="1" dirty="0">
              <a:solidFill>
                <a:srgbClr val="92D050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1147" y="775737"/>
            <a:ext cx="14412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Customs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law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-윤고딕340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2" descr="C:\Users\Administrator\Desktop\awfef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85" y="1523646"/>
            <a:ext cx="3391850" cy="4847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 descr="C:\Users\Administrator\Desktop\weefwef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10" y="1532413"/>
            <a:ext cx="3300860" cy="486565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58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72073" y="764704"/>
            <a:ext cx="202392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School health law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  <a:p>
            <a:endParaRPr lang="ko-KR" altLang="en-US" sz="1200" b="1" dirty="0">
              <a:solidFill>
                <a:srgbClr val="92D050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1147" y="775737"/>
            <a:ext cx="14412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Customs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law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-윤고딕340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Administrator\Desktop\dvvv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5" y="1772816"/>
            <a:ext cx="5637479" cy="40546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75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85352" y="773089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Cadastral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m</a:t>
            </a:r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ap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8388697" y="764704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Photo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21256" y="764704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Itaewon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24"/>
          <p:cNvGrpSpPr>
            <a:grpSpLocks/>
          </p:cNvGrpSpPr>
          <p:nvPr/>
        </p:nvGrpSpPr>
        <p:grpSpPr bwMode="auto">
          <a:xfrm>
            <a:off x="3975100" y="2276475"/>
            <a:ext cx="5168900" cy="2663825"/>
            <a:chOff x="2504" y="1434"/>
            <a:chExt cx="3256" cy="1678"/>
          </a:xfrm>
        </p:grpSpPr>
        <p:grpSp>
          <p:nvGrpSpPr>
            <p:cNvPr id="17" name="Group 25"/>
            <p:cNvGrpSpPr>
              <a:grpSpLocks/>
            </p:cNvGrpSpPr>
            <p:nvPr/>
          </p:nvGrpSpPr>
          <p:grpSpPr bwMode="auto">
            <a:xfrm>
              <a:off x="3989" y="1434"/>
              <a:ext cx="1771" cy="1678"/>
              <a:chOff x="3989" y="1434"/>
              <a:chExt cx="1771" cy="1678"/>
            </a:xfrm>
          </p:grpSpPr>
          <p:grpSp>
            <p:nvGrpSpPr>
              <p:cNvPr id="28" name="Group 26"/>
              <p:cNvGrpSpPr>
                <a:grpSpLocks/>
              </p:cNvGrpSpPr>
              <p:nvPr/>
            </p:nvGrpSpPr>
            <p:grpSpPr bwMode="auto">
              <a:xfrm>
                <a:off x="3989" y="1434"/>
                <a:ext cx="1692" cy="1678"/>
                <a:chOff x="3883" y="1661"/>
                <a:chExt cx="1572" cy="1362"/>
              </a:xfrm>
            </p:grpSpPr>
            <p:sp>
              <p:nvSpPr>
                <p:cNvPr id="33" name="AutoShape 27"/>
                <p:cNvSpPr>
                  <a:spLocks noChangeArrowheads="1"/>
                </p:cNvSpPr>
                <p:nvPr/>
              </p:nvSpPr>
              <p:spPr bwMode="auto">
                <a:xfrm rot="-10800000" flipH="1" flipV="1">
                  <a:off x="3883" y="1661"/>
                  <a:ext cx="1572" cy="1362"/>
                </a:xfrm>
                <a:prstGeom prst="chevron">
                  <a:avLst>
                    <a:gd name="adj" fmla="val 15785"/>
                  </a:avLst>
                </a:prstGeom>
                <a:gradFill rotWithShape="0">
                  <a:gsLst>
                    <a:gs pos="0">
                      <a:srgbClr val="D888B0"/>
                    </a:gs>
                    <a:gs pos="50000">
                      <a:srgbClr val="D888B0">
                        <a:gamma/>
                        <a:tint val="27451"/>
                        <a:invGamma/>
                      </a:srgbClr>
                    </a:gs>
                    <a:gs pos="100000">
                      <a:srgbClr val="D888B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AutoShape 28"/>
                <p:cNvSpPr>
                  <a:spLocks noChangeArrowheads="1"/>
                </p:cNvSpPr>
                <p:nvPr/>
              </p:nvSpPr>
              <p:spPr bwMode="auto">
                <a:xfrm flipH="1">
                  <a:off x="3927" y="1700"/>
                  <a:ext cx="1354" cy="213"/>
                </a:xfrm>
                <a:prstGeom prst="parallelogram">
                  <a:avLst>
                    <a:gd name="adj" fmla="val 32785"/>
                  </a:avLst>
                </a:prstGeom>
                <a:gradFill rotWithShape="0">
                  <a:gsLst>
                    <a:gs pos="0">
                      <a:srgbClr val="E9BDD3">
                        <a:gamma/>
                        <a:tint val="27451"/>
                        <a:invGamma/>
                      </a:srgbClr>
                    </a:gs>
                    <a:gs pos="100000">
                      <a:srgbClr val="E9BDD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rgbClr val="E9BDD3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ko-KR" altLang="en-US" sz="1600">
                      <a:latin typeface="휴먼모음T" pitchFamily="18" charset="-127"/>
                      <a:ea typeface="휴먼모음T" pitchFamily="18" charset="-127"/>
                    </a:rPr>
                    <a:t>상품의 질 강화</a:t>
                  </a:r>
                </a:p>
              </p:txBody>
            </p:sp>
            <p:sp>
              <p:nvSpPr>
                <p:cNvPr id="35" name="AutoShape 29"/>
                <p:cNvSpPr>
                  <a:spLocks noChangeArrowheads="1"/>
                </p:cNvSpPr>
                <p:nvPr/>
              </p:nvSpPr>
              <p:spPr bwMode="auto">
                <a:xfrm rot="-21600000">
                  <a:off x="3934" y="2319"/>
                  <a:ext cx="1478" cy="664"/>
                </a:xfrm>
                <a:prstGeom prst="parallelogram">
                  <a:avLst>
                    <a:gd name="adj" fmla="val 31626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chemeClr val="bg1">
                            <a:gamma/>
                            <a:shade val="60000"/>
                            <a:invGamma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AutoShape 30"/>
                <p:cNvSpPr>
                  <a:spLocks noChangeArrowheads="1"/>
                </p:cNvSpPr>
                <p:nvPr/>
              </p:nvSpPr>
              <p:spPr bwMode="auto">
                <a:xfrm flipV="1">
                  <a:off x="4006" y="1938"/>
                  <a:ext cx="1406" cy="393"/>
                </a:xfrm>
                <a:prstGeom prst="parallelogram">
                  <a:avLst>
                    <a:gd name="adj" fmla="val 31403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chemeClr val="bg1">
                            <a:gamma/>
                            <a:shade val="60000"/>
                            <a:invGamma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Text Box 31"/>
              <p:cNvSpPr txBox="1">
                <a:spLocks noChangeArrowheads="1"/>
              </p:cNvSpPr>
              <p:nvPr/>
            </p:nvSpPr>
            <p:spPr bwMode="auto">
              <a:xfrm>
                <a:off x="4179" y="1937"/>
                <a:ext cx="1581" cy="9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chemeClr val="tx1">
                        <a:alpha val="55000"/>
                      </a:schemeClr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68392" dir="1308085" algn="ctr" rotWithShape="0">
                        <a:srgbClr val="969696">
                          <a:alpha val="33000"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Char char="Ø"/>
                </a:pPr>
                <a:r>
                  <a:rPr lang="ko-KR" altLang="en-US" sz="1600" dirty="0" smtClean="0">
                    <a:latin typeface="휴먼모음T" pitchFamily="18" charset="-127"/>
                    <a:ea typeface="휴먼모음T" pitchFamily="18" charset="-127"/>
                  </a:rPr>
                  <a:t>소비자층의 다양화로</a:t>
                </a:r>
                <a:endParaRPr lang="ko-KR" altLang="en-US" sz="1600" dirty="0">
                  <a:latin typeface="휴먼모음T" pitchFamily="18" charset="-127"/>
                  <a:ea typeface="휴먼모음T" pitchFamily="18" charset="-127"/>
                </a:endParaRPr>
              </a:p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None/>
                </a:pPr>
                <a:r>
                  <a:rPr lang="ko-KR" altLang="en-US" sz="1600" dirty="0" smtClean="0">
                    <a:latin typeface="휴먼모음T" pitchFamily="18" charset="-127"/>
                    <a:ea typeface="휴먼모음T" pitchFamily="18" charset="-127"/>
                  </a:rPr>
                  <a:t>  저 제품이 </a:t>
                </a: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아닌</a:t>
                </a:r>
              </a:p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None/>
                </a:pP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  고품질의 제품을 취급</a:t>
                </a:r>
              </a:p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None/>
                </a:pP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  해야 한다 </a:t>
                </a:r>
              </a:p>
            </p:txBody>
          </p:sp>
        </p:grpSp>
        <p:grpSp>
          <p:nvGrpSpPr>
            <p:cNvPr id="18" name="Group 32"/>
            <p:cNvGrpSpPr>
              <a:grpSpLocks/>
            </p:cNvGrpSpPr>
            <p:nvPr/>
          </p:nvGrpSpPr>
          <p:grpSpPr bwMode="auto">
            <a:xfrm>
              <a:off x="2504" y="1434"/>
              <a:ext cx="1691" cy="1678"/>
              <a:chOff x="2504" y="1434"/>
              <a:chExt cx="1691" cy="1678"/>
            </a:xfrm>
          </p:grpSpPr>
          <p:grpSp>
            <p:nvGrpSpPr>
              <p:cNvPr id="20" name="Group 33"/>
              <p:cNvGrpSpPr>
                <a:grpSpLocks/>
              </p:cNvGrpSpPr>
              <p:nvPr/>
            </p:nvGrpSpPr>
            <p:grpSpPr bwMode="auto">
              <a:xfrm>
                <a:off x="2504" y="1434"/>
                <a:ext cx="1690" cy="1678"/>
                <a:chOff x="2503" y="1661"/>
                <a:chExt cx="1570" cy="1362"/>
              </a:xfrm>
            </p:grpSpPr>
            <p:sp>
              <p:nvSpPr>
                <p:cNvPr id="23" name="AutoShape 34"/>
                <p:cNvSpPr>
                  <a:spLocks noChangeArrowheads="1"/>
                </p:cNvSpPr>
                <p:nvPr/>
              </p:nvSpPr>
              <p:spPr bwMode="auto">
                <a:xfrm rot="-10800000" flipH="1" flipV="1">
                  <a:off x="2503" y="1661"/>
                  <a:ext cx="1570" cy="1362"/>
                </a:xfrm>
                <a:prstGeom prst="chevron">
                  <a:avLst>
                    <a:gd name="adj" fmla="val 15764"/>
                  </a:avLst>
                </a:prstGeom>
                <a:gradFill rotWithShape="0">
                  <a:gsLst>
                    <a:gs pos="0">
                      <a:srgbClr val="D888B0"/>
                    </a:gs>
                    <a:gs pos="50000">
                      <a:srgbClr val="D888B0">
                        <a:gamma/>
                        <a:tint val="27451"/>
                        <a:invGamma/>
                      </a:srgbClr>
                    </a:gs>
                    <a:gs pos="100000">
                      <a:srgbClr val="D888B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" name="AutoShape 35"/>
                <p:cNvSpPr>
                  <a:spLocks noChangeArrowheads="1"/>
                </p:cNvSpPr>
                <p:nvPr/>
              </p:nvSpPr>
              <p:spPr bwMode="auto">
                <a:xfrm flipH="1">
                  <a:off x="2546" y="1700"/>
                  <a:ext cx="1353" cy="213"/>
                </a:xfrm>
                <a:prstGeom prst="parallelogram">
                  <a:avLst>
                    <a:gd name="adj" fmla="val 32760"/>
                  </a:avLst>
                </a:prstGeom>
                <a:gradFill rotWithShape="0">
                  <a:gsLst>
                    <a:gs pos="0">
                      <a:srgbClr val="E9BDD3">
                        <a:gamma/>
                        <a:tint val="27451"/>
                        <a:invGamma/>
                      </a:srgbClr>
                    </a:gs>
                    <a:gs pos="100000">
                      <a:srgbClr val="E9BDD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rgbClr val="E9BDD3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ko-KR" altLang="en-US" sz="1600">
                      <a:latin typeface="휴먼모음T" pitchFamily="18" charset="-127"/>
                      <a:ea typeface="휴먼모음T" pitchFamily="18" charset="-127"/>
                    </a:rPr>
                    <a:t>고객 서비스 강화</a:t>
                  </a:r>
                </a:p>
              </p:txBody>
            </p:sp>
            <p:sp>
              <p:nvSpPr>
                <p:cNvPr id="25" name="AutoShape 36"/>
                <p:cNvSpPr>
                  <a:spLocks noChangeArrowheads="1"/>
                </p:cNvSpPr>
                <p:nvPr/>
              </p:nvSpPr>
              <p:spPr bwMode="auto">
                <a:xfrm rot="-21600000">
                  <a:off x="2554" y="2319"/>
                  <a:ext cx="1477" cy="664"/>
                </a:xfrm>
                <a:prstGeom prst="parallelogram">
                  <a:avLst>
                    <a:gd name="adj" fmla="val 3160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chemeClr val="bg1">
                            <a:gamma/>
                            <a:shade val="60000"/>
                            <a:invGamma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AutoShape 37"/>
                <p:cNvSpPr>
                  <a:spLocks noChangeArrowheads="1"/>
                </p:cNvSpPr>
                <p:nvPr/>
              </p:nvSpPr>
              <p:spPr bwMode="auto">
                <a:xfrm flipV="1">
                  <a:off x="2626" y="1938"/>
                  <a:ext cx="1405" cy="393"/>
                </a:xfrm>
                <a:prstGeom prst="parallelogram">
                  <a:avLst>
                    <a:gd name="adj" fmla="val 3138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chemeClr val="bg1">
                            <a:gamma/>
                            <a:shade val="60000"/>
                            <a:invGamma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1" name="Text Box 38"/>
              <p:cNvSpPr txBox="1">
                <a:spLocks noChangeArrowheads="1"/>
              </p:cNvSpPr>
              <p:nvPr/>
            </p:nvSpPr>
            <p:spPr bwMode="auto">
              <a:xfrm>
                <a:off x="2744" y="1933"/>
                <a:ext cx="1451" cy="9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chemeClr val="tx1">
                        <a:alpha val="55000"/>
                      </a:schemeClr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68392" dir="1308085" algn="ctr" rotWithShape="0">
                        <a:srgbClr val="969696">
                          <a:alpha val="33000"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Char char="Ø"/>
                </a:pP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고객 서비스를 강화하여</a:t>
                </a:r>
              </a:p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None/>
                </a:pP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 고객이 다시 찾을 수 </a:t>
                </a:r>
              </a:p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None/>
                </a:pP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있는 점포를 만들기 위해</a:t>
                </a:r>
              </a:p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None/>
                </a:pP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편안함을 주어야 한다</a:t>
                </a:r>
              </a:p>
            </p:txBody>
          </p:sp>
        </p:grpSp>
      </p:grpSp>
      <p:grpSp>
        <p:nvGrpSpPr>
          <p:cNvPr id="37" name="Group 54"/>
          <p:cNvGrpSpPr>
            <a:grpSpLocks/>
          </p:cNvGrpSpPr>
          <p:nvPr/>
        </p:nvGrpSpPr>
        <p:grpSpPr bwMode="auto">
          <a:xfrm>
            <a:off x="1763713" y="2278063"/>
            <a:ext cx="5168900" cy="2663825"/>
            <a:chOff x="2504" y="1434"/>
            <a:chExt cx="3256" cy="1678"/>
          </a:xfrm>
        </p:grpSpPr>
        <p:grpSp>
          <p:nvGrpSpPr>
            <p:cNvPr id="38" name="Group 55"/>
            <p:cNvGrpSpPr>
              <a:grpSpLocks/>
            </p:cNvGrpSpPr>
            <p:nvPr/>
          </p:nvGrpSpPr>
          <p:grpSpPr bwMode="auto">
            <a:xfrm>
              <a:off x="3989" y="1434"/>
              <a:ext cx="1771" cy="1678"/>
              <a:chOff x="3989" y="1434"/>
              <a:chExt cx="1771" cy="1678"/>
            </a:xfrm>
          </p:grpSpPr>
          <p:grpSp>
            <p:nvGrpSpPr>
              <p:cNvPr id="48" name="Group 56"/>
              <p:cNvGrpSpPr>
                <a:grpSpLocks/>
              </p:cNvGrpSpPr>
              <p:nvPr/>
            </p:nvGrpSpPr>
            <p:grpSpPr bwMode="auto">
              <a:xfrm>
                <a:off x="3989" y="1434"/>
                <a:ext cx="1692" cy="1678"/>
                <a:chOff x="3883" y="1661"/>
                <a:chExt cx="1572" cy="1362"/>
              </a:xfrm>
            </p:grpSpPr>
            <p:sp>
              <p:nvSpPr>
                <p:cNvPr id="50" name="AutoShape 57"/>
                <p:cNvSpPr>
                  <a:spLocks noChangeArrowheads="1"/>
                </p:cNvSpPr>
                <p:nvPr/>
              </p:nvSpPr>
              <p:spPr bwMode="auto">
                <a:xfrm rot="-10800000" flipH="1" flipV="1">
                  <a:off x="3883" y="1661"/>
                  <a:ext cx="1572" cy="1362"/>
                </a:xfrm>
                <a:prstGeom prst="chevron">
                  <a:avLst>
                    <a:gd name="adj" fmla="val 15785"/>
                  </a:avLst>
                </a:prstGeom>
                <a:gradFill rotWithShape="0">
                  <a:gsLst>
                    <a:gs pos="0">
                      <a:srgbClr val="D888B0"/>
                    </a:gs>
                    <a:gs pos="50000">
                      <a:srgbClr val="D888B0">
                        <a:gamma/>
                        <a:tint val="27451"/>
                        <a:invGamma/>
                      </a:srgbClr>
                    </a:gs>
                    <a:gs pos="100000">
                      <a:srgbClr val="D888B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AutoShape 58"/>
                <p:cNvSpPr>
                  <a:spLocks noChangeArrowheads="1"/>
                </p:cNvSpPr>
                <p:nvPr/>
              </p:nvSpPr>
              <p:spPr bwMode="auto">
                <a:xfrm flipH="1">
                  <a:off x="3927" y="1700"/>
                  <a:ext cx="1354" cy="213"/>
                </a:xfrm>
                <a:prstGeom prst="parallelogram">
                  <a:avLst>
                    <a:gd name="adj" fmla="val 32785"/>
                  </a:avLst>
                </a:prstGeom>
                <a:gradFill rotWithShape="0">
                  <a:gsLst>
                    <a:gs pos="0">
                      <a:srgbClr val="E9BDD3">
                        <a:gamma/>
                        <a:tint val="27451"/>
                        <a:invGamma/>
                      </a:srgbClr>
                    </a:gs>
                    <a:gs pos="100000">
                      <a:srgbClr val="E9BDD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rgbClr val="E9BDD3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ko-KR" altLang="en-US" sz="1600">
                      <a:latin typeface="휴먼모음T" pitchFamily="18" charset="-127"/>
                      <a:ea typeface="휴먼모음T" pitchFamily="18" charset="-127"/>
                    </a:rPr>
                    <a:t>경영자 마인드 변화</a:t>
                  </a:r>
                </a:p>
              </p:txBody>
            </p:sp>
            <p:sp>
              <p:nvSpPr>
                <p:cNvPr id="52" name="AutoShape 59"/>
                <p:cNvSpPr>
                  <a:spLocks noChangeArrowheads="1"/>
                </p:cNvSpPr>
                <p:nvPr/>
              </p:nvSpPr>
              <p:spPr bwMode="auto">
                <a:xfrm rot="-21600000">
                  <a:off x="3934" y="2319"/>
                  <a:ext cx="1478" cy="664"/>
                </a:xfrm>
                <a:prstGeom prst="parallelogram">
                  <a:avLst>
                    <a:gd name="adj" fmla="val 31626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chemeClr val="bg1">
                            <a:gamma/>
                            <a:shade val="60000"/>
                            <a:invGamma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AutoShape 60"/>
                <p:cNvSpPr>
                  <a:spLocks noChangeArrowheads="1"/>
                </p:cNvSpPr>
                <p:nvPr/>
              </p:nvSpPr>
              <p:spPr bwMode="auto">
                <a:xfrm flipV="1">
                  <a:off x="4006" y="1938"/>
                  <a:ext cx="1406" cy="393"/>
                </a:xfrm>
                <a:prstGeom prst="parallelogram">
                  <a:avLst>
                    <a:gd name="adj" fmla="val 31403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chemeClr val="bg1">
                            <a:gamma/>
                            <a:shade val="60000"/>
                            <a:invGamma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9" name="Text Box 61"/>
              <p:cNvSpPr txBox="1">
                <a:spLocks noChangeArrowheads="1"/>
              </p:cNvSpPr>
              <p:nvPr/>
            </p:nvSpPr>
            <p:spPr bwMode="auto">
              <a:xfrm>
                <a:off x="4179" y="1937"/>
                <a:ext cx="1581" cy="1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chemeClr val="tx1">
                        <a:alpha val="55000"/>
                      </a:schemeClr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68392" dir="1308085" algn="ctr" rotWithShape="0">
                        <a:srgbClr val="969696">
                          <a:alpha val="33000"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Char char="Ø"/>
                </a:pPr>
                <a:r>
                  <a:rPr lang="ko-KR" altLang="en-US" sz="1600" dirty="0" err="1">
                    <a:latin typeface="휴먼모음T" pitchFamily="18" charset="-127"/>
                    <a:ea typeface="휴먼모음T" pitchFamily="18" charset="-127"/>
                  </a:rPr>
                  <a:t>안된다는</a:t>
                </a: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 인식을 버리고</a:t>
                </a:r>
              </a:p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None/>
                </a:pP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 경영자의 마음을 갖고</a:t>
                </a:r>
              </a:p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None/>
                </a:pP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 적극적으로 노력을 해야</a:t>
                </a:r>
              </a:p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None/>
                </a:pP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 한다</a:t>
                </a:r>
              </a:p>
              <a:p>
                <a:pPr>
                  <a:spcBef>
                    <a:spcPct val="50000"/>
                  </a:spcBef>
                  <a:buClr>
                    <a:srgbClr val="FF00FF"/>
                  </a:buClr>
                  <a:buFont typeface="Wingdings" pitchFamily="2" charset="2"/>
                  <a:buChar char="Ø"/>
                </a:pPr>
                <a:endParaRPr lang="en-US" altLang="ko-KR" sz="1600" dirty="0">
                  <a:latin typeface="휴먼모음T" pitchFamily="18" charset="-127"/>
                  <a:ea typeface="휴먼모음T" pitchFamily="18" charset="-127"/>
                </a:endParaRPr>
              </a:p>
            </p:txBody>
          </p:sp>
        </p:grpSp>
        <p:grpSp>
          <p:nvGrpSpPr>
            <p:cNvPr id="39" name="Group 62"/>
            <p:cNvGrpSpPr>
              <a:grpSpLocks/>
            </p:cNvGrpSpPr>
            <p:nvPr/>
          </p:nvGrpSpPr>
          <p:grpSpPr bwMode="auto">
            <a:xfrm>
              <a:off x="2504" y="1434"/>
              <a:ext cx="1691" cy="1678"/>
              <a:chOff x="2504" y="1434"/>
              <a:chExt cx="1691" cy="1678"/>
            </a:xfrm>
          </p:grpSpPr>
          <p:grpSp>
            <p:nvGrpSpPr>
              <p:cNvPr id="41" name="Group 63"/>
              <p:cNvGrpSpPr>
                <a:grpSpLocks/>
              </p:cNvGrpSpPr>
              <p:nvPr/>
            </p:nvGrpSpPr>
            <p:grpSpPr bwMode="auto">
              <a:xfrm>
                <a:off x="2504" y="1434"/>
                <a:ext cx="1690" cy="1678"/>
                <a:chOff x="2503" y="1661"/>
                <a:chExt cx="1570" cy="1362"/>
              </a:xfrm>
            </p:grpSpPr>
            <p:sp>
              <p:nvSpPr>
                <p:cNvPr id="43" name="AutoShape 64"/>
                <p:cNvSpPr>
                  <a:spLocks noChangeArrowheads="1"/>
                </p:cNvSpPr>
                <p:nvPr/>
              </p:nvSpPr>
              <p:spPr bwMode="auto">
                <a:xfrm rot="-10800000" flipH="1" flipV="1">
                  <a:off x="2503" y="1661"/>
                  <a:ext cx="1570" cy="1362"/>
                </a:xfrm>
                <a:prstGeom prst="chevron">
                  <a:avLst>
                    <a:gd name="adj" fmla="val 15764"/>
                  </a:avLst>
                </a:prstGeom>
                <a:gradFill rotWithShape="0">
                  <a:gsLst>
                    <a:gs pos="0">
                      <a:srgbClr val="D888B0"/>
                    </a:gs>
                    <a:gs pos="50000">
                      <a:srgbClr val="D888B0">
                        <a:gamma/>
                        <a:tint val="27451"/>
                        <a:invGamma/>
                      </a:srgbClr>
                    </a:gs>
                    <a:gs pos="100000">
                      <a:srgbClr val="D888B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AutoShape 65"/>
                <p:cNvSpPr>
                  <a:spLocks noChangeArrowheads="1"/>
                </p:cNvSpPr>
                <p:nvPr/>
              </p:nvSpPr>
              <p:spPr bwMode="auto">
                <a:xfrm flipH="1">
                  <a:off x="2546" y="1700"/>
                  <a:ext cx="1353" cy="213"/>
                </a:xfrm>
                <a:prstGeom prst="parallelogram">
                  <a:avLst>
                    <a:gd name="adj" fmla="val 32760"/>
                  </a:avLst>
                </a:prstGeom>
                <a:gradFill rotWithShape="0">
                  <a:gsLst>
                    <a:gs pos="0">
                      <a:srgbClr val="E9BDD3">
                        <a:gamma/>
                        <a:tint val="27451"/>
                        <a:invGamma/>
                      </a:srgbClr>
                    </a:gs>
                    <a:gs pos="100000">
                      <a:srgbClr val="E9BDD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rgbClr val="E9BDD3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ko-KR" altLang="en-US" sz="1600">
                      <a:latin typeface="휴먼모음T" pitchFamily="18" charset="-127"/>
                      <a:ea typeface="휴먼모음T" pitchFamily="18" charset="-127"/>
                    </a:rPr>
                    <a:t>고객 접근 유도</a:t>
                  </a:r>
                </a:p>
              </p:txBody>
            </p:sp>
            <p:sp>
              <p:nvSpPr>
                <p:cNvPr id="46" name="AutoShape 66"/>
                <p:cNvSpPr>
                  <a:spLocks noChangeArrowheads="1"/>
                </p:cNvSpPr>
                <p:nvPr/>
              </p:nvSpPr>
              <p:spPr bwMode="auto">
                <a:xfrm rot="-21600000">
                  <a:off x="2554" y="2319"/>
                  <a:ext cx="1477" cy="664"/>
                </a:xfrm>
                <a:prstGeom prst="parallelogram">
                  <a:avLst>
                    <a:gd name="adj" fmla="val 3160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chemeClr val="bg1">
                            <a:gamma/>
                            <a:shade val="60000"/>
                            <a:invGamma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AutoShape 67"/>
                <p:cNvSpPr>
                  <a:spLocks noChangeArrowheads="1"/>
                </p:cNvSpPr>
                <p:nvPr/>
              </p:nvSpPr>
              <p:spPr bwMode="auto">
                <a:xfrm flipV="1">
                  <a:off x="2626" y="1938"/>
                  <a:ext cx="1405" cy="393"/>
                </a:xfrm>
                <a:prstGeom prst="parallelogram">
                  <a:avLst>
                    <a:gd name="adj" fmla="val 3138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chemeClr val="bg1">
                            <a:gamma/>
                            <a:shade val="60000"/>
                            <a:invGamma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 Box 68"/>
              <p:cNvSpPr txBox="1">
                <a:spLocks noChangeArrowheads="1"/>
              </p:cNvSpPr>
              <p:nvPr/>
            </p:nvSpPr>
            <p:spPr bwMode="auto">
              <a:xfrm>
                <a:off x="2744" y="1933"/>
                <a:ext cx="1451" cy="6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chemeClr val="tx1">
                        <a:alpha val="55000"/>
                      </a:schemeClr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68392" dir="1308085" algn="ctr" rotWithShape="0">
                        <a:srgbClr val="969696">
                          <a:alpha val="33000"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buClr>
                    <a:srgbClr val="FF00FF"/>
                  </a:buClr>
                  <a:buFont typeface="Wingdings" pitchFamily="2" charset="2"/>
                  <a:buChar char="Ø"/>
                </a:pPr>
                <a:r>
                  <a:rPr lang="en-US" altLang="ko-KR" sz="1600" dirty="0">
                    <a:latin typeface="휴먼모음T" pitchFamily="18" charset="-127"/>
                    <a:ea typeface="휴먼모음T" pitchFamily="18" charset="-127"/>
                  </a:rPr>
                  <a:t> </a:t>
                </a: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후문을 두어 고객이</a:t>
                </a:r>
              </a:p>
              <a:p>
                <a:pPr algn="ctr">
                  <a:buClr>
                    <a:srgbClr val="FF00FF"/>
                  </a:buClr>
                  <a:buFont typeface="Wingdings" pitchFamily="2" charset="2"/>
                  <a:buChar char="Ø"/>
                </a:pPr>
                <a:endParaRPr lang="ko-KR" altLang="en-US" sz="800" dirty="0">
                  <a:latin typeface="휴먼모음T" pitchFamily="18" charset="-127"/>
                  <a:ea typeface="휴먼모음T" pitchFamily="18" charset="-127"/>
                </a:endParaRPr>
              </a:p>
              <a:p>
                <a:pPr algn="ctr">
                  <a:buClr>
                    <a:srgbClr val="FF00FF"/>
                  </a:buClr>
                  <a:buFont typeface="Wingdings" pitchFamily="2" charset="2"/>
                  <a:buNone/>
                </a:pP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 주변의 시선에 관계없이</a:t>
                </a:r>
              </a:p>
              <a:p>
                <a:pPr algn="ctr">
                  <a:buClr>
                    <a:srgbClr val="FF00FF"/>
                  </a:buClr>
                  <a:buFont typeface="Wingdings" pitchFamily="2" charset="2"/>
                  <a:buChar char="Ø"/>
                </a:pPr>
                <a:endParaRPr lang="ko-KR" altLang="en-US" sz="800" dirty="0">
                  <a:latin typeface="휴먼모음T" pitchFamily="18" charset="-127"/>
                  <a:ea typeface="휴먼모음T" pitchFamily="18" charset="-127"/>
                </a:endParaRPr>
              </a:p>
              <a:p>
                <a:pPr algn="ctr">
                  <a:buClr>
                    <a:srgbClr val="FF00FF"/>
                  </a:buClr>
                  <a:buFont typeface="Wingdings" pitchFamily="2" charset="2"/>
                  <a:buNone/>
                </a:pPr>
                <a:r>
                  <a:rPr lang="ko-KR" altLang="en-US" sz="1600" dirty="0">
                    <a:latin typeface="휴먼모음T" pitchFamily="18" charset="-127"/>
                    <a:ea typeface="휴먼모음T" pitchFamily="18" charset="-127"/>
                  </a:rPr>
                  <a:t> 이용하도록 해야 한다</a:t>
                </a:r>
              </a:p>
            </p:txBody>
          </p:sp>
        </p:grpSp>
      </p:grpSp>
      <p:grpSp>
        <p:nvGrpSpPr>
          <p:cNvPr id="54" name="Group 39"/>
          <p:cNvGrpSpPr>
            <a:grpSpLocks/>
          </p:cNvGrpSpPr>
          <p:nvPr/>
        </p:nvGrpSpPr>
        <p:grpSpPr bwMode="auto">
          <a:xfrm>
            <a:off x="1828800" y="2276475"/>
            <a:ext cx="2457450" cy="2663825"/>
            <a:chOff x="1152" y="1434"/>
            <a:chExt cx="1548" cy="1678"/>
          </a:xfrm>
        </p:grpSpPr>
        <p:grpSp>
          <p:nvGrpSpPr>
            <p:cNvPr id="55" name="Group 40"/>
            <p:cNvGrpSpPr>
              <a:grpSpLocks/>
            </p:cNvGrpSpPr>
            <p:nvPr/>
          </p:nvGrpSpPr>
          <p:grpSpPr bwMode="auto">
            <a:xfrm>
              <a:off x="1152" y="1434"/>
              <a:ext cx="1548" cy="1678"/>
              <a:chOff x="1247" y="1661"/>
              <a:chExt cx="1438" cy="1362"/>
            </a:xfrm>
          </p:grpSpPr>
          <p:sp>
            <p:nvSpPr>
              <p:cNvPr id="57" name="AutoShape 41"/>
              <p:cNvSpPr>
                <a:spLocks noChangeArrowheads="1"/>
              </p:cNvSpPr>
              <p:nvPr/>
            </p:nvSpPr>
            <p:spPr bwMode="auto">
              <a:xfrm rot="-10800000" flipH="1" flipV="1">
                <a:off x="1247" y="1661"/>
                <a:ext cx="1438" cy="1362"/>
              </a:xfrm>
              <a:prstGeom prst="homePlate">
                <a:avLst>
                  <a:gd name="adj" fmla="val 14747"/>
                </a:avLst>
              </a:prstGeom>
              <a:gradFill rotWithShape="0">
                <a:gsLst>
                  <a:gs pos="0">
                    <a:srgbClr val="D888B0"/>
                  </a:gs>
                  <a:gs pos="50000">
                    <a:srgbClr val="D888B0">
                      <a:gamma/>
                      <a:tint val="27451"/>
                      <a:invGamma/>
                    </a:srgbClr>
                  </a:gs>
                  <a:gs pos="100000">
                    <a:srgbClr val="D888B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8" name="AutoShape 42"/>
              <p:cNvSpPr>
                <a:spLocks noChangeArrowheads="1"/>
              </p:cNvSpPr>
              <p:nvPr/>
            </p:nvSpPr>
            <p:spPr bwMode="auto">
              <a:xfrm rot="-21600000">
                <a:off x="1281" y="1931"/>
                <a:ext cx="1154" cy="1045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chemeClr val="bg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9" name="AutoShape 43"/>
              <p:cNvSpPr>
                <a:spLocks noChangeArrowheads="1"/>
              </p:cNvSpPr>
              <p:nvPr/>
            </p:nvSpPr>
            <p:spPr bwMode="auto">
              <a:xfrm flipH="1">
                <a:off x="1566" y="1700"/>
                <a:ext cx="954" cy="213"/>
              </a:xfrm>
              <a:prstGeom prst="parallelogram">
                <a:avLst>
                  <a:gd name="adj" fmla="val 30108"/>
                </a:avLst>
              </a:prstGeom>
              <a:gradFill rotWithShape="0">
                <a:gsLst>
                  <a:gs pos="0">
                    <a:srgbClr val="E9BDD3">
                      <a:gamma/>
                      <a:tint val="27451"/>
                      <a:invGamma/>
                    </a:srgbClr>
                  </a:gs>
                  <a:gs pos="100000">
                    <a:srgbClr val="E9BDD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E9BDD3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0" name="AutoShape 44"/>
              <p:cNvSpPr>
                <a:spLocks noChangeArrowheads="1"/>
              </p:cNvSpPr>
              <p:nvPr/>
            </p:nvSpPr>
            <p:spPr bwMode="auto">
              <a:xfrm rot="-21600000">
                <a:off x="1281" y="1700"/>
                <a:ext cx="1154" cy="213"/>
              </a:xfrm>
              <a:prstGeom prst="homePlate">
                <a:avLst>
                  <a:gd name="adj" fmla="val 7399"/>
                </a:avLst>
              </a:prstGeom>
              <a:gradFill rotWithShape="0">
                <a:gsLst>
                  <a:gs pos="0">
                    <a:srgbClr val="E9BDD3">
                      <a:gamma/>
                      <a:tint val="27451"/>
                      <a:invGamma/>
                    </a:srgbClr>
                  </a:gs>
                  <a:gs pos="100000">
                    <a:srgbClr val="E9BDD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E9BDD3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ko-KR" altLang="en-US" sz="1600">
                    <a:latin typeface="휴먼모음T" pitchFamily="18" charset="-127"/>
                    <a:ea typeface="휴먼모음T" pitchFamily="18" charset="-127"/>
                  </a:rPr>
                  <a:t>인테리어 고급화</a:t>
                </a:r>
              </a:p>
            </p:txBody>
          </p:sp>
          <p:sp>
            <p:nvSpPr>
              <p:cNvPr id="61" name="AutoShape 45"/>
              <p:cNvSpPr>
                <a:spLocks noChangeArrowheads="1"/>
              </p:cNvSpPr>
              <p:nvPr/>
            </p:nvSpPr>
            <p:spPr bwMode="auto">
              <a:xfrm flipV="1">
                <a:off x="1327" y="1931"/>
                <a:ext cx="1311" cy="393"/>
              </a:xfrm>
              <a:prstGeom prst="parallelogram">
                <a:avLst>
                  <a:gd name="adj" fmla="val 29282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chemeClr val="bg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AutoShape 46"/>
              <p:cNvSpPr>
                <a:spLocks noChangeArrowheads="1"/>
              </p:cNvSpPr>
              <p:nvPr/>
            </p:nvSpPr>
            <p:spPr bwMode="auto">
              <a:xfrm rot="-21600000">
                <a:off x="1349" y="2319"/>
                <a:ext cx="1289" cy="664"/>
              </a:xfrm>
              <a:prstGeom prst="parallelogram">
                <a:avLst>
                  <a:gd name="adj" fmla="val 27582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chemeClr val="bg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56" name="Text Box 47"/>
            <p:cNvSpPr txBox="1">
              <a:spLocks noChangeArrowheads="1"/>
            </p:cNvSpPr>
            <p:nvPr/>
          </p:nvSpPr>
          <p:spPr bwMode="auto">
            <a:xfrm>
              <a:off x="1156" y="1933"/>
              <a:ext cx="1497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>
                      <a:alpha val="5500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68392" dir="1308085" algn="ctr" rotWithShape="0">
                      <a:srgbClr val="969696">
                        <a:alpha val="3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FF00FF"/>
                </a:buClr>
                <a:buFont typeface="Wingdings" pitchFamily="2" charset="2"/>
                <a:buChar char="Ø"/>
              </a:pPr>
              <a:r>
                <a:rPr lang="ko-KR" altLang="en-US" sz="1600" dirty="0" smtClean="0">
                  <a:latin typeface="휴먼모음T" pitchFamily="18" charset="-127"/>
                  <a:ea typeface="휴먼모음T" pitchFamily="18" charset="-127"/>
                </a:rPr>
                <a:t>단순 </a:t>
              </a:r>
              <a:r>
                <a:rPr lang="ko-KR" altLang="en-US" sz="1600" dirty="0">
                  <a:latin typeface="휴먼모음T" pitchFamily="18" charset="-127"/>
                  <a:ea typeface="휴먼모음T" pitchFamily="18" charset="-127"/>
                </a:rPr>
                <a:t>진열 보다</a:t>
              </a:r>
            </a:p>
            <a:p>
              <a:pPr>
                <a:spcBef>
                  <a:spcPct val="50000"/>
                </a:spcBef>
                <a:buClr>
                  <a:srgbClr val="FF00FF"/>
                </a:buClr>
                <a:buFont typeface="Wingdings" pitchFamily="2" charset="2"/>
                <a:buNone/>
              </a:pPr>
              <a:r>
                <a:rPr lang="ko-KR" altLang="en-US" sz="1600" dirty="0">
                  <a:latin typeface="휴먼모음T" pitchFamily="18" charset="-127"/>
                  <a:ea typeface="휴먼모음T" pitchFamily="18" charset="-127"/>
                </a:rPr>
                <a:t> </a:t>
              </a:r>
              <a:r>
                <a:rPr lang="ko-KR" altLang="en-US" sz="1600" dirty="0" smtClean="0">
                  <a:latin typeface="휴먼모음T" pitchFamily="18" charset="-127"/>
                  <a:ea typeface="휴먼모음T" pitchFamily="18" charset="-127"/>
                </a:rPr>
                <a:t>세련되고 깔끔하게 진열하여 고객의 </a:t>
              </a:r>
              <a:r>
                <a:rPr lang="ko-KR" altLang="en-US" sz="1600" dirty="0">
                  <a:latin typeface="휴먼모음T" pitchFamily="18" charset="-127"/>
                  <a:ea typeface="휴먼모음T" pitchFamily="18" charset="-127"/>
                </a:rPr>
                <a:t>편안한 쇼핑을 </a:t>
              </a:r>
              <a:r>
                <a:rPr lang="ko-KR" altLang="en-US" sz="1600" dirty="0" smtClean="0">
                  <a:latin typeface="휴먼모음T" pitchFamily="18" charset="-127"/>
                  <a:ea typeface="휴먼모음T" pitchFamily="18" charset="-127"/>
                </a:rPr>
                <a:t>유도 해야 </a:t>
              </a:r>
              <a:r>
                <a:rPr lang="ko-KR" altLang="en-US" sz="1600" dirty="0">
                  <a:latin typeface="휴먼모음T" pitchFamily="18" charset="-127"/>
                  <a:ea typeface="휴먼모음T" pitchFamily="18" charset="-127"/>
                </a:rPr>
                <a:t>한다</a:t>
              </a:r>
            </a:p>
          </p:txBody>
        </p:sp>
      </p:grpSp>
      <p:grpSp>
        <p:nvGrpSpPr>
          <p:cNvPr id="63" name="Group 48"/>
          <p:cNvGrpSpPr>
            <a:grpSpLocks/>
          </p:cNvGrpSpPr>
          <p:nvPr/>
        </p:nvGrpSpPr>
        <p:grpSpPr bwMode="auto">
          <a:xfrm>
            <a:off x="898525" y="2276475"/>
            <a:ext cx="893763" cy="2663825"/>
            <a:chOff x="426" y="2099"/>
            <a:chExt cx="405" cy="1179"/>
          </a:xfrm>
        </p:grpSpPr>
        <p:sp>
          <p:nvSpPr>
            <p:cNvPr id="64" name="Rectangle 49"/>
            <p:cNvSpPr>
              <a:spLocks noChangeArrowheads="1"/>
            </p:cNvSpPr>
            <p:nvPr/>
          </p:nvSpPr>
          <p:spPr bwMode="auto">
            <a:xfrm rot="-10800000" flipH="1" flipV="1">
              <a:off x="426" y="2099"/>
              <a:ext cx="405" cy="1179"/>
            </a:xfrm>
            <a:prstGeom prst="rect">
              <a:avLst/>
            </a:prstGeom>
            <a:gradFill rotWithShape="0">
              <a:gsLst>
                <a:gs pos="0">
                  <a:srgbClr val="D888B0"/>
                </a:gs>
                <a:gs pos="50000">
                  <a:srgbClr val="D888B0">
                    <a:gamma/>
                    <a:tint val="27451"/>
                    <a:invGamma/>
                  </a:srgbClr>
                </a:gs>
                <a:gs pos="100000">
                  <a:srgbClr val="D888B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5" name="Group 50"/>
            <p:cNvGrpSpPr>
              <a:grpSpLocks/>
            </p:cNvGrpSpPr>
            <p:nvPr/>
          </p:nvGrpSpPr>
          <p:grpSpPr bwMode="auto">
            <a:xfrm>
              <a:off x="448" y="2133"/>
              <a:ext cx="360" cy="1104"/>
              <a:chOff x="437" y="2133"/>
              <a:chExt cx="360" cy="1104"/>
            </a:xfrm>
          </p:grpSpPr>
          <p:sp>
            <p:nvSpPr>
              <p:cNvPr id="66" name="AutoShape 51"/>
              <p:cNvSpPr>
                <a:spLocks noChangeArrowheads="1"/>
              </p:cNvSpPr>
              <p:nvPr/>
            </p:nvSpPr>
            <p:spPr bwMode="auto">
              <a:xfrm rot="-21600000">
                <a:off x="437" y="2333"/>
                <a:ext cx="360" cy="904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chemeClr val="bg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ko-KR" altLang="en-US" sz="1800">
                    <a:latin typeface="휴먼모음T" pitchFamily="18" charset="-127"/>
                    <a:ea typeface="휴먼모음T" pitchFamily="18" charset="-127"/>
                  </a:rPr>
                  <a:t>개</a:t>
                </a:r>
              </a:p>
              <a:p>
                <a:pPr algn="ctr"/>
                <a:r>
                  <a:rPr lang="ko-KR" altLang="en-US" sz="1800">
                    <a:latin typeface="휴먼모음T" pitchFamily="18" charset="-127"/>
                    <a:ea typeface="휴먼모음T" pitchFamily="18" charset="-127"/>
                  </a:rPr>
                  <a:t>선</a:t>
                </a:r>
              </a:p>
              <a:p>
                <a:pPr algn="ctr"/>
                <a:r>
                  <a:rPr lang="ko-KR" altLang="en-US" sz="1800">
                    <a:latin typeface="휴먼모음T" pitchFamily="18" charset="-127"/>
                    <a:ea typeface="휴먼모음T" pitchFamily="18" charset="-127"/>
                  </a:rPr>
                  <a:t>방</a:t>
                </a:r>
              </a:p>
              <a:p>
                <a:pPr algn="ctr"/>
                <a:r>
                  <a:rPr lang="ko-KR" altLang="en-US" sz="1800">
                    <a:latin typeface="휴먼모음T" pitchFamily="18" charset="-127"/>
                    <a:ea typeface="휴먼모음T" pitchFamily="18" charset="-127"/>
                  </a:rPr>
                  <a:t>향</a:t>
                </a:r>
              </a:p>
            </p:txBody>
          </p:sp>
          <p:sp>
            <p:nvSpPr>
              <p:cNvPr id="67" name="AutoShape 52"/>
              <p:cNvSpPr>
                <a:spLocks noChangeArrowheads="1"/>
              </p:cNvSpPr>
              <p:nvPr/>
            </p:nvSpPr>
            <p:spPr bwMode="auto">
              <a:xfrm rot="-21600000">
                <a:off x="437" y="2133"/>
                <a:ext cx="360" cy="184"/>
              </a:xfrm>
              <a:prstGeom prst="homePlate">
                <a:avLst>
                  <a:gd name="adj" fmla="val 0"/>
                </a:avLst>
              </a:prstGeom>
              <a:gradFill rotWithShape="0">
                <a:gsLst>
                  <a:gs pos="0">
                    <a:srgbClr val="E9BDD3">
                      <a:gamma/>
                      <a:tint val="27451"/>
                      <a:invGamma/>
                    </a:srgbClr>
                  </a:gs>
                  <a:gs pos="100000">
                    <a:srgbClr val="E9BDD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E9BDD3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68" name="AutoShape 53"/>
          <p:cNvSpPr>
            <a:spLocks noChangeArrowheads="1"/>
          </p:cNvSpPr>
          <p:nvPr/>
        </p:nvSpPr>
        <p:spPr bwMode="auto">
          <a:xfrm rot="-43200000">
            <a:off x="611188" y="1484313"/>
            <a:ext cx="8208962" cy="504825"/>
          </a:xfrm>
          <a:prstGeom prst="homePlate">
            <a:avLst>
              <a:gd name="adj" fmla="val 0"/>
            </a:avLst>
          </a:prstGeom>
          <a:noFill/>
          <a:ln>
            <a:noFill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CC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D200D2"/>
              </a:buClr>
              <a:buFont typeface="Wingdings" pitchFamily="2" charset="2"/>
              <a:buChar char="Ø"/>
            </a:pP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매출을 극대화 </a:t>
            </a:r>
            <a:r>
              <a:rPr lang="ko-KR" altLang="en-US" sz="1600" dirty="0" err="1" smtClean="0">
                <a:latin typeface="휴먼모음T" pitchFamily="18" charset="-127"/>
                <a:ea typeface="휴먼모음T" pitchFamily="18" charset="-127"/>
              </a:rPr>
              <a:t>하기위해서는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>
                <a:latin typeface="휴먼모음T" pitchFamily="18" charset="-127"/>
                <a:ea typeface="휴먼모음T" pitchFamily="18" charset="-127"/>
              </a:rPr>
              <a:t>다음과 같은 점을 개선 해야 한다</a:t>
            </a:r>
            <a:r>
              <a:rPr lang="en-US" altLang="ko-KR" sz="1600" dirty="0">
                <a:latin typeface="휴먼모음T" pitchFamily="18" charset="-127"/>
                <a:ea typeface="휴먼모음T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7309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42775E-6 L 0.74027 -2.42775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1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3.13 선건 답사\IMG_090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5" y="1078921"/>
            <a:ext cx="4475028" cy="285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Administrator\Desktop\3.13 선건 답사\IMG_089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55" y="3933057"/>
            <a:ext cx="4491389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Administrator\Desktop\3.13 선건 답사\IMG_090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55" y="1072481"/>
            <a:ext cx="4479314" cy="28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85352" y="773089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Cadastral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m</a:t>
            </a:r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ap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88697" y="764704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Photo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21256" y="764704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Itaewon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2050" name="Picture 2" descr="C:\Users\Administrator\Desktop\마덜뻐커\학교자료\2주차설계\3.13 선건 답사\IMG_0906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5" y="3789041"/>
            <a:ext cx="447502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chemeClr val="bg1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1556792"/>
            <a:ext cx="11912897" cy="1584176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00000001</a:t>
            </a:r>
            <a:endParaRPr lang="ko-KR" altLang="en-US" dirty="0"/>
          </a:p>
        </p:txBody>
      </p:sp>
      <p:pic>
        <p:nvPicPr>
          <p:cNvPr id="24" name="Picture 3" descr="C:\Users\Administrator\Desktop\601975_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16" y="3933056"/>
            <a:ext cx="2604365" cy="23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Administrator\Desktop\왜가리\학교자료\부르르 설계\2주차설계\캐릭터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01" y="4936160"/>
            <a:ext cx="1414228" cy="158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dministrator\Desktop\마덜뻐커\학교자료\2주차설계\캐릭터\캐릭터3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993" y="4941168"/>
            <a:ext cx="1383461" cy="148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1" descr="C:\Users\Administrator\Desktop\ssscsc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25" y="3612661"/>
            <a:ext cx="3097500" cy="29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Users\Administrator\Desktop\왜가리\학교자료\부르르 설계\2주차설계\부르르캐릭터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01" y="3337988"/>
            <a:ext cx="1135741" cy="145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C:\Users\Administrator\Desktop\왜가리\학교자료\부르르 설계\2주차설계\여자캐릭터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7" y="3347181"/>
            <a:ext cx="1094877" cy="14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직선 연결선 40"/>
          <p:cNvCxnSpPr/>
          <p:nvPr/>
        </p:nvCxnSpPr>
        <p:spPr>
          <a:xfrm>
            <a:off x="3852193" y="5013176"/>
            <a:ext cx="0" cy="28803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3708177" y="5157192"/>
            <a:ext cx="2891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C:\Users\Administrator\Desktop\다운로드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37" y="1622038"/>
            <a:ext cx="1811253" cy="144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Administrator\Desktop\200704050103_05040221_l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940" y="1622038"/>
            <a:ext cx="3751613" cy="144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Administrator\Desktop\grg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53" y="1622038"/>
            <a:ext cx="2039220" cy="144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C:\Users\Administrator\Desktop\frd-50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2037"/>
            <a:ext cx="1547937" cy="14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7" descr="C:\Users\Administrator\Desktop\ww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773" y="1622036"/>
            <a:ext cx="2781124" cy="14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직선 연결선 48"/>
          <p:cNvCxnSpPr/>
          <p:nvPr/>
        </p:nvCxnSpPr>
        <p:spPr>
          <a:xfrm flipH="1">
            <a:off x="6371317" y="5085184"/>
            <a:ext cx="2891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6371317" y="5229200"/>
            <a:ext cx="2891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10" descr="C:\Users\Administrator\Desktop\ddd1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709" y="3760811"/>
            <a:ext cx="2801372" cy="257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4932313" y="1185644"/>
            <a:ext cx="2160240" cy="3711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 Box 36"/>
          <p:cNvSpPr txBox="1">
            <a:spLocks noChangeArrowheads="1"/>
          </p:cNvSpPr>
          <p:nvPr/>
        </p:nvSpPr>
        <p:spPr bwMode="auto">
          <a:xfrm>
            <a:off x="5364361" y="1232718"/>
            <a:ext cx="15546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FF00FF"/>
              </a:buClr>
            </a:pPr>
            <a:r>
              <a:rPr lang="ko-KR" altLang="en-US" sz="1400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캐릭터 디자인</a:t>
            </a:r>
            <a:endParaRPr lang="en-US" altLang="ko-KR" sz="1400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932313" y="3273876"/>
            <a:ext cx="2160240" cy="3711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 Box 36"/>
          <p:cNvSpPr txBox="1">
            <a:spLocks noChangeArrowheads="1"/>
          </p:cNvSpPr>
          <p:nvPr/>
        </p:nvSpPr>
        <p:spPr bwMode="auto">
          <a:xfrm>
            <a:off x="5292353" y="3337247"/>
            <a:ext cx="194421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FF00FF"/>
              </a:buClr>
            </a:pPr>
            <a:r>
              <a:rPr lang="ko-KR" altLang="en-US" sz="1400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캐릭터의 제품화</a:t>
            </a:r>
            <a:endParaRPr lang="en-US" altLang="ko-KR" sz="1400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56" name="Picture 8" descr="C:\Users\Administrator\Desktop\afwf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57" y="3172288"/>
            <a:ext cx="3522104" cy="7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직선 화살표 연결선 56"/>
          <p:cNvCxnSpPr/>
          <p:nvPr/>
        </p:nvCxnSpPr>
        <p:spPr>
          <a:xfrm flipH="1">
            <a:off x="10692953" y="3501007"/>
            <a:ext cx="292224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065472" y="745637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Character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44881" y="745637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Compose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071962" y="745637"/>
            <a:ext cx="14049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Furniture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52993" y="745637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Zoning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934928" y="3337247"/>
            <a:ext cx="11981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Bururu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18904" y="3573016"/>
            <a:ext cx="119818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Characters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59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6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044881" y="745637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Compose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065472" y="745637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Character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071962" y="745637"/>
            <a:ext cx="14049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Furniture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chemeClr val="bg1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1052994" y="745637"/>
            <a:ext cx="9537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Zoning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-135261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C:\Users\Administrator\Desktop\아담이브\아담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3212976"/>
            <a:ext cx="2592288" cy="24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3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780928"/>
            <a:ext cx="11880849" cy="40011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30353" y="2812866"/>
            <a:ext cx="3438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pitchFamily="34" charset="0"/>
                <a:ea typeface="나눔고딕 ExtraBold" pitchFamily="50" charset="-127"/>
              </a:rPr>
              <a:t>THANK  YOU</a:t>
            </a:r>
            <a:endParaRPr lang="ko-KR" altLang="en-US" sz="2000" b="1" dirty="0">
              <a:solidFill>
                <a:schemeClr val="bg1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074" name="Picture 2" descr="C:\Users\Administrator\Desktop\dvdv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3000"/>
                    </a14:imgEffect>
                    <a14:imgEffect>
                      <a14:colorTemperature colorTemp="8375"/>
                    </a14:imgEffect>
                    <a14:imgEffect>
                      <a14:saturation sat="1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96" y="260648"/>
            <a:ext cx="3784593" cy="621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-3881" y="4813121"/>
            <a:ext cx="11884730" cy="632103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3882" y="1412776"/>
            <a:ext cx="11884731" cy="3593976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940425" y="3523074"/>
            <a:ext cx="1512168" cy="0"/>
          </a:xfrm>
          <a:prstGeom prst="line">
            <a:avLst/>
          </a:prstGeom>
          <a:ln w="254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788297" y="4365104"/>
            <a:ext cx="1152129" cy="0"/>
          </a:xfrm>
          <a:prstGeom prst="line">
            <a:avLst/>
          </a:prstGeom>
          <a:ln w="254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36" idx="2"/>
          </p:cNvCxnSpPr>
          <p:nvPr/>
        </p:nvCxnSpPr>
        <p:spPr>
          <a:xfrm flipV="1">
            <a:off x="5938484" y="1844824"/>
            <a:ext cx="0" cy="360040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40225" y="2780928"/>
            <a:ext cx="1800200" cy="0"/>
          </a:xfrm>
          <a:prstGeom prst="line">
            <a:avLst/>
          </a:prstGeom>
          <a:ln w="254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1412776"/>
            <a:ext cx="6795020" cy="445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3075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1" y="1"/>
            <a:ext cx="1882623" cy="185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32313" y="1280954"/>
            <a:ext cx="200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B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-윤고딕340" pitchFamily="18" charset="-127"/>
              </a:rPr>
              <a:t>C</a:t>
            </a:r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-윤고딕340" pitchFamily="18" charset="-127"/>
              </a:rPr>
              <a:t>ontents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-윤고딕3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2513" y="3163034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S</a:t>
            </a:r>
            <a:r>
              <a:rPr lang="en-US" altLang="ko-KR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ite</a:t>
            </a:r>
            <a:endParaRPr lang="ko-KR" altLang="en-US" b="1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12233" y="234888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I</a:t>
            </a:r>
            <a:r>
              <a:rPr lang="en-US" altLang="ko-KR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nterview</a:t>
            </a:r>
            <a:endParaRPr lang="ko-KR" altLang="en-US" dirty="0">
              <a:solidFill>
                <a:schemeClr val="accent2">
                  <a:lumMod val="20000"/>
                  <a:lumOff val="80000"/>
                </a:schemeClr>
              </a:solidFill>
              <a:latin typeface="Helvetica" pitchFamily="34" charset="0"/>
              <a:ea typeface="-윤고딕340" pitchFamily="18" charset="-127"/>
            </a:endParaRPr>
          </a:p>
        </p:txBody>
      </p:sp>
      <p:pic>
        <p:nvPicPr>
          <p:cNvPr id="3074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190" y="5445224"/>
            <a:ext cx="1412657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345037" y="4757082"/>
            <a:ext cx="2376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2000" b="1" dirty="0">
              <a:solidFill>
                <a:schemeClr val="accent2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0305" y="4005064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S</a:t>
            </a:r>
            <a:r>
              <a:rPr lang="en-US" altLang="ko-KR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tatute</a:t>
            </a:r>
            <a:endParaRPr lang="ko-KR" altLang="en-US" b="1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52593" y="2895327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Cadastral </a:t>
            </a:r>
            <a:r>
              <a:rPr lang="en-US" altLang="ko-KR" sz="1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m</a:t>
            </a:r>
            <a:r>
              <a:rPr lang="en-US" altLang="ko-KR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ap</a:t>
            </a:r>
            <a:endParaRPr lang="ko-KR" alt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52593" y="3203104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Photo</a:t>
            </a:r>
            <a:endParaRPr lang="ko-KR" alt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67759" y="2636912"/>
            <a:ext cx="17850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Itaewon</a:t>
            </a:r>
            <a:endParaRPr lang="ko-KR" alt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452593" y="2636912"/>
            <a:ext cx="0" cy="894546"/>
          </a:xfrm>
          <a:prstGeom prst="line">
            <a:avLst/>
          </a:prstGeom>
          <a:ln w="254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460705" y="4437112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Compose</a:t>
            </a:r>
            <a:endParaRPr lang="ko-KR" alt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60705" y="4797152"/>
            <a:ext cx="9537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Zoning</a:t>
            </a:r>
            <a:endParaRPr lang="ko-KR" alt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60705" y="3789040"/>
            <a:ext cx="190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Character</a:t>
            </a:r>
            <a:endParaRPr lang="ko-KR" alt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60705" y="4149080"/>
            <a:ext cx="14049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Furniture</a:t>
            </a:r>
            <a:endParaRPr lang="ko-KR" alt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8443109" y="3789040"/>
            <a:ext cx="17596" cy="1361728"/>
          </a:xfrm>
          <a:prstGeom prst="line">
            <a:avLst/>
          </a:prstGeom>
          <a:ln w="254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940425" y="5154885"/>
            <a:ext cx="2520280" cy="2307"/>
          </a:xfrm>
          <a:prstGeom prst="line">
            <a:avLst/>
          </a:prstGeom>
          <a:ln w="254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435311" y="4077072"/>
            <a:ext cx="17850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customs law</a:t>
            </a:r>
            <a:endParaRPr lang="ko-KR" alt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03263" y="3789040"/>
            <a:ext cx="17850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School health law</a:t>
            </a:r>
            <a:endParaRPr lang="ko-KR" alt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4790707" y="3861048"/>
            <a:ext cx="0" cy="504056"/>
          </a:xfrm>
          <a:prstGeom prst="line">
            <a:avLst/>
          </a:prstGeom>
          <a:ln w="254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44081" y="2204864"/>
            <a:ext cx="14249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Data </a:t>
            </a:r>
            <a:r>
              <a:rPr lang="en-US" altLang="ko-KR" sz="1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analysis</a:t>
            </a:r>
            <a:endParaRPr lang="ko-KR" alt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85013" y="2492896"/>
            <a:ext cx="15840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Communication</a:t>
            </a:r>
            <a:endParaRPr lang="ko-KR" alt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141430" y="2276872"/>
            <a:ext cx="1205" cy="504056"/>
          </a:xfrm>
          <a:prstGeom prst="line">
            <a:avLst/>
          </a:prstGeom>
          <a:ln w="254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3" name="Picture 11" descr="C:\Users\Administrator\Desktop\마덜뻐커\학교자료\1주차설계\워킹\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704" y="4149081"/>
            <a:ext cx="3419569" cy="22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마덜뻐커\학교자료\1주차설계\성박물관\naver_com_20130723_2031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733" y="1460522"/>
            <a:ext cx="3764156" cy="212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istrator\Desktop\마덜뻐커\학교자료\1주차설계\성박물관\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409" y="4149082"/>
            <a:ext cx="3786490" cy="22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연결선 25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777" y="764704"/>
            <a:ext cx="13402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Data </a:t>
            </a:r>
            <a:r>
              <a:rPr lang="en-US" altLang="ko-KR" sz="1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analysis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00065" y="764705"/>
            <a:ext cx="14284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Communicatio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081" name="Picture 9" descr="C:\Users\Administrator\Desktop\wafwf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9" y="5841324"/>
            <a:ext cx="4438880" cy="4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Administrator\Desktop\제목 없음rthtrh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0" y="3010264"/>
            <a:ext cx="58674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5004321" y="1072481"/>
            <a:ext cx="2160240" cy="388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 Box 36"/>
          <p:cNvSpPr txBox="1">
            <a:spLocks noChangeArrowheads="1"/>
          </p:cNvSpPr>
          <p:nvPr/>
        </p:nvSpPr>
        <p:spPr bwMode="auto">
          <a:xfrm>
            <a:off x="5220345" y="1124744"/>
            <a:ext cx="170729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FF00FF"/>
              </a:buClr>
            </a:pPr>
            <a:r>
              <a:rPr lang="ko-KR" altLang="en-US" sz="1400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성에</a:t>
            </a:r>
            <a:r>
              <a:rPr lang="en-US" altLang="ko-KR" sz="1400" dirty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대한 인식 변화</a:t>
            </a:r>
            <a:endParaRPr lang="en-US" altLang="ko-KR" sz="1400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3076" name="Picture 4" descr="C:\Users\Administrator\Desktop\wegr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857" y="1460523"/>
            <a:ext cx="2051416" cy="212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Administrator\Desktop\236680_25273_3714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46" y="1460522"/>
            <a:ext cx="3168352" cy="212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C:\Users\Administrator\Desktop\rth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1460519"/>
            <a:ext cx="3417706" cy="212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dministrator\Desktop\rthrth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319" y="4149082"/>
            <a:ext cx="4176464" cy="22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Administrator\Desktop\제목 없음segvsef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45" y="4149080"/>
            <a:ext cx="3055764" cy="22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dministrator\Desktop\awegeg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11" y="5775721"/>
            <a:ext cx="3201604" cy="46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dministrator\Desktop\egtg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209" y="2849246"/>
            <a:ext cx="3857116" cy="1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Administrator\Desktop\rtrthhtrh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569" y="4352626"/>
            <a:ext cx="4594615" cy="38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" descr="C:\Users\Administrator\Desktop\weff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664" y="2237054"/>
            <a:ext cx="5184576" cy="56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Administrator\Desktop\wafwf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41" y="4962637"/>
            <a:ext cx="4316140" cy="4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Administrator\Desktop\제목 없음rthtrh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" y="5593674"/>
            <a:ext cx="58674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375983" y="764704"/>
            <a:ext cx="14680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Case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analysis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75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3" name="Picture 15" descr="C:\Users\Administrator\Desktop\a7c3a4dccf6bda210ec88be0705410d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713" y="1440230"/>
            <a:ext cx="3672408" cy="212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1" descr="C:\Users\Administrator\Desktop\Untitled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4149080"/>
            <a:ext cx="4375200" cy="22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 descr="C:\Users\Administrator\Desktop\b0027931_54b903be4fc8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39" y="4149080"/>
            <a:ext cx="3723026" cy="22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" descr="C:\Users\Administrator\Desktop\1312_34_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57" y="4149080"/>
            <a:ext cx="3851618" cy="22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777" y="764704"/>
            <a:ext cx="13402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Data </a:t>
            </a:r>
            <a:r>
              <a:rPr lang="en-US" altLang="ko-KR" sz="1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analysis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2055" name="Picture 7" descr="C:\Users\Administrator\Desktop\vdvadva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" y="1460520"/>
            <a:ext cx="3273691" cy="212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5004321" y="1072482"/>
            <a:ext cx="2160240" cy="3880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 Box 36"/>
          <p:cNvSpPr txBox="1">
            <a:spLocks noChangeArrowheads="1"/>
          </p:cNvSpPr>
          <p:nvPr/>
        </p:nvSpPr>
        <p:spPr bwMode="auto">
          <a:xfrm>
            <a:off x="5307119" y="1124744"/>
            <a:ext cx="17854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FF00FF"/>
              </a:buClr>
            </a:pPr>
            <a:r>
              <a:rPr lang="ko-KR" altLang="en-US" sz="1400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성인업계의 </a:t>
            </a:r>
            <a:r>
              <a:rPr lang="ko-KR" altLang="en-US" sz="1400" dirty="0" err="1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비젼성</a:t>
            </a:r>
            <a:endParaRPr lang="en-US" altLang="ko-KR" sz="1400" dirty="0" smtClean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661761" y="5460465"/>
            <a:ext cx="2934848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현재 </a:t>
            </a:r>
            <a:r>
              <a:rPr lang="ko-KR" altLang="en-US" sz="1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독신 남녀들의 </a:t>
            </a:r>
            <a:r>
              <a:rPr lang="ko-KR" altLang="en-US" sz="1000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비율이 </a:t>
            </a:r>
            <a:r>
              <a:rPr lang="ko-KR" altLang="en-US" sz="1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늘어나고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있고 얼마만큼 </a:t>
            </a: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증가하는지를 본다면 그 해답은 쉽게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나올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것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02783" y="5297684"/>
            <a:ext cx="37745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문명이 발달할수록 원초적인 것에 집착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하게 된다고 한다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. </a:t>
            </a: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앞으로 많은 사람들이 성인용품이라는 것에 큰 관심을 가지게 될 것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884642" y="4673635"/>
            <a:ext cx="396043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문화가 급속도로 개방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이 되고 인터넷을 통해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많은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정보를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무분별하게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받고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있는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현실에서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언제까지 지금의 상태로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머물지 않을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것</a:t>
            </a:r>
          </a:p>
        </p:txBody>
      </p:sp>
      <p:pic>
        <p:nvPicPr>
          <p:cNvPr id="56" name="Picture 3" descr="C:\Users\Administrator\Desktop\왜가리\학교자료\부르르 설계\2주차설계\3-14핸드폰\IMG_3087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081" y="1463437"/>
            <a:ext cx="3043319" cy="211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dministrator\Desktop\wrgg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75" y="1924983"/>
            <a:ext cx="4010693" cy="63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Administrator\Desktop\fbfb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385" y="1460520"/>
            <a:ext cx="3240360" cy="212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bsfb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011" y="2887869"/>
            <a:ext cx="4994834" cy="54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762412" y="1924982"/>
            <a:ext cx="3274357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부르르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2015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4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월 </a:t>
            </a:r>
            <a:r>
              <a:rPr lang="ko-KR" altLang="en-US" sz="105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상하이 </a:t>
            </a:r>
            <a:r>
              <a:rPr lang="ko-KR" altLang="en-US" sz="105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성 박람회 초청받아 </a:t>
            </a:r>
            <a:r>
              <a:rPr lang="ko-KR" altLang="en-US" sz="105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참가</a:t>
            </a:r>
          </a:p>
        </p:txBody>
      </p:sp>
      <p:pic>
        <p:nvPicPr>
          <p:cNvPr id="2065" name="Picture 17" descr="C:\Users\Administrator\Desktop\dfb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85" y="2340664"/>
            <a:ext cx="3586424" cy="36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8343766" y="2996952"/>
            <a:ext cx="320378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15.4.16  </a:t>
            </a:r>
            <a:r>
              <a:rPr lang="ko-KR" altLang="en-US" sz="1000" b="1" u="sng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전기통신사업번</a:t>
            </a:r>
            <a:r>
              <a:rPr lang="ko-KR" altLang="en-US" sz="10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시행</a:t>
            </a:r>
            <a:endParaRPr lang="en-US" altLang="ko-KR" sz="1000" u="sng" dirty="0" smtClean="0"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          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P2P </a:t>
            </a:r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토렌토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불법다운 방지 강화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정식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DVD.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음반 </a:t>
            </a:r>
            <a:r>
              <a:rPr lang="ko-KR" altLang="en-US" sz="10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성인용품 업계 매출 증가와 상업화 활성</a:t>
            </a:r>
            <a:endParaRPr lang="en-US" altLang="ko-KR" sz="1000" u="sng" dirty="0" smtClean="0"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014868" y="3212976"/>
            <a:ext cx="270497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2772073" y="3387815"/>
            <a:ext cx="59514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101202" y="2307784"/>
            <a:ext cx="135621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6" name="Picture 18" descr="C:\Users\Administrator\Desktop\rtegt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14" y="4426585"/>
            <a:ext cx="1862414" cy="3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700065" y="764705"/>
            <a:ext cx="14284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Communicatio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375983" y="764704"/>
            <a:ext cx="14680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Case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analysis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4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992" y="1099866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777" y="764704"/>
            <a:ext cx="13402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Data </a:t>
            </a:r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analysis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700065" y="764705"/>
            <a:ext cx="14284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Communicatio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375983" y="764704"/>
            <a:ext cx="14680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Case </a:t>
            </a:r>
            <a:r>
              <a:rPr lang="en-US" altLang="ko-KR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analysis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7" name="Picture 3" descr="C:\Users\Administrator\Desktop\오마이토이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262" y="1454891"/>
            <a:ext cx="3191051" cy="2127246"/>
          </a:xfrm>
          <a:prstGeom prst="rect">
            <a:avLst/>
          </a:prstGeom>
          <a:noFill/>
          <a:ln w="317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Administrator\Desktop\오마이토이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33" y="1432521"/>
            <a:ext cx="3102955" cy="2149615"/>
          </a:xfrm>
          <a:prstGeom prst="rect">
            <a:avLst/>
          </a:prstGeom>
          <a:noFill/>
          <a:ln w="317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C:\Users\Administrator\Desktop\오마이토이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" y="1460519"/>
            <a:ext cx="2829666" cy="2121618"/>
          </a:xfrm>
          <a:prstGeom prst="rect">
            <a:avLst/>
          </a:prstGeom>
          <a:noFill/>
          <a:ln w="317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텍스트 개체 틀 2"/>
          <p:cNvSpPr txBox="1">
            <a:spLocks/>
          </p:cNvSpPr>
          <p:nvPr/>
        </p:nvSpPr>
        <p:spPr>
          <a:xfrm>
            <a:off x="9540825" y="1844824"/>
            <a:ext cx="3446476" cy="6288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lang="ko-KR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D200D2"/>
              </a:buClr>
              <a:buNone/>
            </a:pPr>
            <a:r>
              <a:rPr lang="ko-KR" altLang="en-US" b="0" dirty="0" smtClean="0">
                <a:latin typeface="-윤고딕340" pitchFamily="18" charset="-127"/>
                <a:ea typeface="-윤고딕340" pitchFamily="18" charset="-127"/>
              </a:rPr>
              <a:t>틀을 깨다</a:t>
            </a:r>
            <a:endParaRPr lang="en-US" altLang="ko-KR" b="0" dirty="0" smtClean="0">
              <a:latin typeface="-윤고딕340" pitchFamily="18" charset="-127"/>
              <a:ea typeface="-윤고딕340" pitchFamily="18" charset="-127"/>
            </a:endParaRPr>
          </a:p>
          <a:p>
            <a:pPr marL="0" indent="0">
              <a:buClr>
                <a:srgbClr val="D200D2"/>
              </a:buClr>
              <a:buNone/>
            </a:pPr>
            <a:r>
              <a:rPr lang="ko-KR" altLang="en-US" b="0" dirty="0" smtClean="0">
                <a:latin typeface="-윤고딕340" pitchFamily="18" charset="-127"/>
                <a:ea typeface="-윤고딕340" pitchFamily="18" charset="-127"/>
              </a:rPr>
              <a:t>   강남의 위치한 </a:t>
            </a:r>
            <a:endParaRPr lang="en-US" altLang="ko-KR" b="0" dirty="0" smtClean="0">
              <a:latin typeface="-윤고딕340" pitchFamily="18" charset="-127"/>
              <a:ea typeface="-윤고딕340" pitchFamily="18" charset="-127"/>
            </a:endParaRPr>
          </a:p>
          <a:p>
            <a:pPr marL="0" indent="0">
              <a:buClr>
                <a:srgbClr val="D200D2"/>
              </a:buClr>
              <a:buNone/>
            </a:pPr>
            <a:r>
              <a:rPr lang="en-US" altLang="ko-KR" b="0" dirty="0" smtClean="0">
                <a:latin typeface="-윤고딕340" pitchFamily="18" charset="-127"/>
                <a:ea typeface="-윤고딕340" pitchFamily="18" charset="-127"/>
              </a:rPr>
              <a:t>    ‘Oh My Toy’</a:t>
            </a:r>
            <a:endParaRPr lang="ko-KR" altLang="en-US" b="0" dirty="0" smtClean="0">
              <a:latin typeface="-윤고딕340" pitchFamily="18" charset="-127"/>
              <a:ea typeface="-윤고딕340" pitchFamily="18" charset="-127"/>
            </a:endParaRPr>
          </a:p>
          <a:p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5004321" y="1072482"/>
            <a:ext cx="2160240" cy="3880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 Box 36"/>
          <p:cNvSpPr txBox="1">
            <a:spLocks noChangeArrowheads="1"/>
          </p:cNvSpPr>
          <p:nvPr/>
        </p:nvSpPr>
        <p:spPr bwMode="auto">
          <a:xfrm>
            <a:off x="5235111" y="1124744"/>
            <a:ext cx="17854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FF00FF"/>
              </a:buClr>
            </a:pPr>
            <a:r>
              <a:rPr lang="ko-KR" altLang="en-US" sz="1400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강남 </a:t>
            </a:r>
            <a:r>
              <a:rPr lang="en-US" altLang="ko-KR" sz="1400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‘Oh My Toy’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04321" y="3761042"/>
            <a:ext cx="2160240" cy="3880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 Box 36"/>
          <p:cNvSpPr txBox="1">
            <a:spLocks noChangeArrowheads="1"/>
          </p:cNvSpPr>
          <p:nvPr/>
        </p:nvSpPr>
        <p:spPr bwMode="auto">
          <a:xfrm>
            <a:off x="5235111" y="3789040"/>
            <a:ext cx="17854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FF00FF"/>
              </a:buClr>
            </a:pPr>
            <a:r>
              <a:rPr lang="ko-KR" altLang="en-US" sz="1400" dirty="0" err="1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홍대</a:t>
            </a:r>
            <a:r>
              <a:rPr lang="ko-KR" altLang="en-US" sz="1400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‘</a:t>
            </a:r>
            <a:r>
              <a:rPr lang="en-US" altLang="ko-KR" sz="1400" dirty="0" err="1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Condomania</a:t>
            </a:r>
            <a:r>
              <a:rPr lang="en-US" altLang="ko-KR" sz="1400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’</a:t>
            </a:r>
          </a:p>
        </p:txBody>
      </p:sp>
      <p:pic>
        <p:nvPicPr>
          <p:cNvPr id="47" name="Picture 3" descr="C:\Users\Administrator\Desktop\6000346440_200911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61" y="4149079"/>
            <a:ext cx="3650900" cy="2256685"/>
          </a:xfrm>
          <a:prstGeom prst="rect">
            <a:avLst/>
          </a:prstGeom>
          <a:noFill/>
          <a:ln w="317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:\Users\Administrator\Desktop\SAM_1183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" y="4149079"/>
            <a:ext cx="3490148" cy="2256686"/>
          </a:xfrm>
          <a:prstGeom prst="rect">
            <a:avLst/>
          </a:prstGeom>
          <a:noFill/>
          <a:ln w="317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텍스트 개체 틀 2"/>
          <p:cNvSpPr txBox="1">
            <a:spLocks/>
          </p:cNvSpPr>
          <p:nvPr/>
        </p:nvSpPr>
        <p:spPr>
          <a:xfrm>
            <a:off x="7164561" y="4123277"/>
            <a:ext cx="4277240" cy="260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lang="ko-KR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0" dirty="0">
                <a:latin typeface="-윤고딕340" pitchFamily="18" charset="-127"/>
                <a:ea typeface="-윤고딕340" pitchFamily="18" charset="-127"/>
              </a:rPr>
              <a:t>숨어 있던 성</a:t>
            </a:r>
            <a:r>
              <a:rPr lang="en-US" altLang="ko-KR" sz="1600" b="0" dirty="0">
                <a:latin typeface="-윤고딕340" pitchFamily="18" charset="-127"/>
                <a:ea typeface="-윤고딕340" pitchFamily="18" charset="-127"/>
              </a:rPr>
              <a:t>(</a:t>
            </a:r>
            <a:r>
              <a:rPr lang="ko-KR" altLang="en-US" sz="1600" b="0" dirty="0">
                <a:latin typeface="-윤고딕340" pitchFamily="18" charset="-127"/>
                <a:ea typeface="-윤고딕340" pitchFamily="18" charset="-127"/>
              </a:rPr>
              <a:t>性</a:t>
            </a:r>
            <a:r>
              <a:rPr lang="en-US" altLang="ko-KR" sz="1600" b="0" dirty="0">
                <a:latin typeface="-윤고딕340" pitchFamily="18" charset="-127"/>
                <a:ea typeface="-윤고딕340" pitchFamily="18" charset="-127"/>
              </a:rPr>
              <a:t>)</a:t>
            </a:r>
            <a:r>
              <a:rPr lang="ko-KR" altLang="en-US" sz="1600" b="0" dirty="0">
                <a:latin typeface="-윤고딕340" pitchFamily="18" charset="-127"/>
                <a:ea typeface="-윤고딕340" pitchFamily="18" charset="-127"/>
              </a:rPr>
              <a:t>이 이불을 박차고 나올 기세다</a:t>
            </a:r>
            <a:r>
              <a:rPr lang="en-US" altLang="ko-KR" sz="1600" b="0" dirty="0">
                <a:latin typeface="-윤고딕340" pitchFamily="18" charset="-127"/>
                <a:ea typeface="-윤고딕340" pitchFamily="18" charset="-127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50" name="텍스트 개체 틀 2"/>
          <p:cNvSpPr txBox="1">
            <a:spLocks/>
          </p:cNvSpPr>
          <p:nvPr/>
        </p:nvSpPr>
        <p:spPr>
          <a:xfrm>
            <a:off x="1714743" y="7929500"/>
            <a:ext cx="4724827" cy="288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lang="ko-KR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발랄한 캐릭터로 ‘부끄러움’의 경계를 없애다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1" name="텍스트 개체 틀 2"/>
          <p:cNvSpPr txBox="1">
            <a:spLocks/>
          </p:cNvSpPr>
          <p:nvPr/>
        </p:nvSpPr>
        <p:spPr>
          <a:xfrm>
            <a:off x="7164561" y="5157192"/>
            <a:ext cx="3240360" cy="3896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lang="ko-KR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0" dirty="0">
                <a:latin typeface="-윤고딕340" pitchFamily="18" charset="-127"/>
                <a:ea typeface="-윤고딕340" pitchFamily="18" charset="-127"/>
              </a:rPr>
              <a:t>발랄한 캐릭터로 ‘부끄러움’의 경계를 없애다</a:t>
            </a:r>
            <a:r>
              <a:rPr lang="en-US" altLang="ko-KR" sz="1600" b="0" dirty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52" name="텍스트 개체 틀 2"/>
          <p:cNvSpPr txBox="1">
            <a:spLocks/>
          </p:cNvSpPr>
          <p:nvPr/>
        </p:nvSpPr>
        <p:spPr>
          <a:xfrm>
            <a:off x="9187396" y="2564904"/>
            <a:ext cx="4025837" cy="724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lang="ko-KR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/>
              <a:t>기존의 </a:t>
            </a:r>
            <a:r>
              <a:rPr lang="ko-KR" altLang="en-US" sz="1400" dirty="0" smtClean="0"/>
              <a:t>성인용품점들의 </a:t>
            </a:r>
            <a:r>
              <a:rPr lang="ko-KR" altLang="en-US" sz="1400" dirty="0"/>
              <a:t>어둡고 </a:t>
            </a:r>
            <a:r>
              <a:rPr lang="ko-KR" altLang="en-US" sz="1400" dirty="0" smtClean="0"/>
              <a:t>칙칙한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ko-KR" altLang="en-US" sz="1400" dirty="0" smtClean="0"/>
              <a:t>이미지와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빨간색의 </a:t>
            </a:r>
            <a:r>
              <a:rPr lang="ko-KR" altLang="en-US" sz="1400" dirty="0"/>
              <a:t>틀을 깨버리고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ko-KR" altLang="en-US" sz="1400" dirty="0" smtClean="0"/>
              <a:t>사람들에게 </a:t>
            </a:r>
            <a:r>
              <a:rPr lang="ko-KR" altLang="en-US" sz="1400" dirty="0"/>
              <a:t>최대한 거부감이 </a:t>
            </a:r>
            <a:r>
              <a:rPr lang="ko-KR" altLang="en-US" sz="1400" dirty="0" smtClean="0"/>
              <a:t>들지 </a:t>
            </a:r>
            <a:r>
              <a:rPr lang="ko-KR" altLang="en-US" sz="1400" dirty="0"/>
              <a:t>않고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ko-KR" altLang="en-US" sz="1400" dirty="0" smtClean="0"/>
              <a:t>쉽게 접하도록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밝고 </a:t>
            </a:r>
            <a:r>
              <a:rPr lang="ko-KR" altLang="en-US" sz="1400" dirty="0" smtClean="0"/>
              <a:t>세련되게 인테리어</a:t>
            </a:r>
            <a:endParaRPr lang="en-US" altLang="ko-KR" sz="1400" dirty="0"/>
          </a:p>
          <a:p>
            <a:pPr>
              <a:buClr>
                <a:srgbClr val="D200D2"/>
              </a:buClr>
            </a:pP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  <a:p>
            <a:endParaRPr lang="ko-KR" altLang="en-US" dirty="0"/>
          </a:p>
        </p:txBody>
      </p:sp>
      <p:sp>
        <p:nvSpPr>
          <p:cNvPr id="54" name="텍스트 개체 틀 2"/>
          <p:cNvSpPr txBox="1">
            <a:spLocks/>
          </p:cNvSpPr>
          <p:nvPr/>
        </p:nvSpPr>
        <p:spPr>
          <a:xfrm>
            <a:off x="7445711" y="4452842"/>
            <a:ext cx="4543386" cy="776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lang="ko-KR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900" b="0" dirty="0" smtClean="0">
                <a:latin typeface="-윤고딕340" pitchFamily="18" charset="-127"/>
                <a:ea typeface="-윤고딕340" pitchFamily="18" charset="-127"/>
              </a:rPr>
              <a:t>철옹성을 </a:t>
            </a:r>
            <a:r>
              <a:rPr lang="ko-KR" altLang="en-US" sz="900" b="0" dirty="0">
                <a:latin typeface="-윤고딕340" pitchFamily="18" charset="-127"/>
                <a:ea typeface="-윤고딕340" pitchFamily="18" charset="-127"/>
              </a:rPr>
              <a:t>깨고 음지의 </a:t>
            </a:r>
            <a:r>
              <a:rPr lang="ko-KR" altLang="en-US" sz="900" b="0" dirty="0" smtClean="0">
                <a:latin typeface="-윤고딕340" pitchFamily="18" charset="-127"/>
                <a:ea typeface="-윤고딕340" pitchFamily="18" charset="-127"/>
              </a:rPr>
              <a:t>성문화를 </a:t>
            </a:r>
            <a:r>
              <a:rPr lang="ko-KR" altLang="en-US" sz="900" b="0" dirty="0">
                <a:latin typeface="-윤고딕340" pitchFamily="18" charset="-127"/>
                <a:ea typeface="-윤고딕340" pitchFamily="18" charset="-127"/>
              </a:rPr>
              <a:t>공개와 개방의 장으로 끌어내려는 움직임이 </a:t>
            </a:r>
            <a:r>
              <a:rPr lang="ko-KR" altLang="en-US" sz="900" b="0" dirty="0" smtClean="0">
                <a:latin typeface="-윤고딕340" pitchFamily="18" charset="-127"/>
                <a:ea typeface="-윤고딕340" pitchFamily="18" charset="-127"/>
              </a:rPr>
              <a:t>활발하다</a:t>
            </a:r>
            <a:r>
              <a:rPr lang="en-US" altLang="ko-KR" sz="900" b="0" dirty="0" smtClean="0">
                <a:latin typeface="-윤고딕340" pitchFamily="18" charset="-127"/>
                <a:ea typeface="-윤고딕340" pitchFamily="18" charset="-127"/>
              </a:rPr>
              <a:t>.</a:t>
            </a:r>
            <a:endParaRPr lang="en-US" altLang="ko-KR" sz="900" b="0" dirty="0">
              <a:latin typeface="-윤고딕340" pitchFamily="18" charset="-127"/>
              <a:ea typeface="-윤고딕340" pitchFamily="18" charset="-127"/>
            </a:endParaRPr>
          </a:p>
          <a:p>
            <a:pPr marL="0" indent="0">
              <a:buNone/>
            </a:pPr>
            <a:r>
              <a:rPr lang="ko-KR" altLang="en-US" sz="900" b="0" dirty="0">
                <a:latin typeface="-윤고딕340" pitchFamily="18" charset="-127"/>
                <a:ea typeface="-윤고딕340" pitchFamily="18" charset="-127"/>
              </a:rPr>
              <a:t>대학가 중심지에는 </a:t>
            </a:r>
            <a:r>
              <a:rPr lang="ko-KR" altLang="en-US" sz="900" b="0" dirty="0" smtClean="0">
                <a:latin typeface="-윤고딕340" pitchFamily="18" charset="-127"/>
                <a:ea typeface="-윤고딕340" pitchFamily="18" charset="-127"/>
              </a:rPr>
              <a:t>훤히</a:t>
            </a:r>
            <a:r>
              <a:rPr lang="ko-KR" altLang="en-US" sz="900" b="0" dirty="0">
                <a:latin typeface="-윤고딕340" pitchFamily="18" charset="-127"/>
                <a:ea typeface="-윤고딕340" pitchFamily="18" charset="-127"/>
              </a:rPr>
              <a:t> 들여다볼 수 있는 성인용품 전문점이 하나 둘 둥지를 틀고 있다</a:t>
            </a:r>
          </a:p>
        </p:txBody>
      </p:sp>
      <p:sp>
        <p:nvSpPr>
          <p:cNvPr id="55" name="텍스트 개체 틀 2"/>
          <p:cNvSpPr txBox="1">
            <a:spLocks/>
          </p:cNvSpPr>
          <p:nvPr/>
        </p:nvSpPr>
        <p:spPr>
          <a:xfrm>
            <a:off x="7454006" y="5517232"/>
            <a:ext cx="3221363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lang="ko-KR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0" dirty="0">
                <a:latin typeface="-윤고딕340" pitchFamily="18" charset="-127"/>
                <a:ea typeface="-윤고딕340" pitchFamily="18" charset="-127"/>
              </a:rPr>
              <a:t>성인용품이 마치 ‘기호품’</a:t>
            </a:r>
            <a:r>
              <a:rPr lang="ko-KR" altLang="en-US" b="0" dirty="0" err="1" smtClean="0">
                <a:latin typeface="-윤고딕340" pitchFamily="18" charset="-127"/>
                <a:ea typeface="-윤고딕340" pitchFamily="18" charset="-127"/>
              </a:rPr>
              <a:t>으로</a:t>
            </a:r>
            <a:r>
              <a:rPr lang="ko-KR" altLang="en-US" b="0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b="0" dirty="0">
                <a:latin typeface="-윤고딕340" pitchFamily="18" charset="-127"/>
                <a:ea typeface="-윤고딕340" pitchFamily="18" charset="-127"/>
              </a:rPr>
              <a:t>변하기 위해 꿈틀거리고 있다</a:t>
            </a:r>
            <a:r>
              <a:rPr lang="en-US" altLang="ko-KR" b="0" dirty="0" smtClean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b="0" dirty="0" smtClean="0">
                <a:latin typeface="-윤고딕340" pitchFamily="18" charset="-127"/>
                <a:ea typeface="-윤고딕340" pitchFamily="18" charset="-127"/>
              </a:rPr>
              <a:t>    갈수록 </a:t>
            </a:r>
            <a:r>
              <a:rPr lang="ko-KR" altLang="en-US" b="0" dirty="0">
                <a:latin typeface="-윤고딕340" pitchFamily="18" charset="-127"/>
                <a:ea typeface="-윤고딕340" pitchFamily="18" charset="-127"/>
              </a:rPr>
              <a:t>성에 대한 개방적인 풍토와 인식의 </a:t>
            </a:r>
            <a:r>
              <a:rPr lang="ko-KR" altLang="en-US" b="0" dirty="0" smtClean="0">
                <a:latin typeface="-윤고딕340" pitchFamily="18" charset="-127"/>
                <a:ea typeface="-윤고딕340" pitchFamily="18" charset="-127"/>
              </a:rPr>
              <a:t>변화가 성을</a:t>
            </a:r>
            <a:endParaRPr lang="en-US" altLang="ko-KR" b="0" dirty="0" smtClean="0">
              <a:latin typeface="-윤고딕340" pitchFamily="18" charset="-127"/>
              <a:ea typeface="-윤고딕340" pitchFamily="18" charset="-127"/>
            </a:endParaRPr>
          </a:p>
          <a:p>
            <a:pPr marL="0" indent="0">
              <a:buNone/>
            </a:pPr>
            <a:r>
              <a:rPr lang="ko-KR" altLang="en-US" b="0" dirty="0" smtClean="0">
                <a:latin typeface="-윤고딕340" pitchFamily="18" charset="-127"/>
                <a:ea typeface="-윤고딕340" pitchFamily="18" charset="-127"/>
              </a:rPr>
              <a:t>     ‘자연스럽고</a:t>
            </a:r>
            <a:r>
              <a:rPr lang="en-US" altLang="ko-KR" b="0" dirty="0" smtClean="0"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b="0" dirty="0" smtClean="0">
                <a:latin typeface="-윤고딕340" pitchFamily="18" charset="-127"/>
                <a:ea typeface="-윤고딕340" pitchFamily="18" charset="-127"/>
              </a:rPr>
              <a:t>당연한 </a:t>
            </a:r>
            <a:r>
              <a:rPr lang="ko-KR" altLang="en-US" b="0" dirty="0">
                <a:latin typeface="-윤고딕340" pitchFamily="18" charset="-127"/>
                <a:ea typeface="-윤고딕340" pitchFamily="18" charset="-127"/>
              </a:rPr>
              <a:t>것’으로 느끼게 </a:t>
            </a:r>
            <a:r>
              <a:rPr lang="ko-KR" altLang="en-US" b="0" dirty="0" smtClean="0">
                <a:latin typeface="-윤고딕340" pitchFamily="18" charset="-127"/>
                <a:ea typeface="-윤고딕340" pitchFamily="18" charset="-127"/>
              </a:rPr>
              <a:t>하는 </a:t>
            </a:r>
            <a:r>
              <a:rPr lang="ko-KR" altLang="en-US" b="0" dirty="0">
                <a:latin typeface="-윤고딕340" pitchFamily="18" charset="-127"/>
                <a:ea typeface="-윤고딕340" pitchFamily="18" charset="-127"/>
              </a:rPr>
              <a:t>것은 </a:t>
            </a:r>
            <a:r>
              <a:rPr lang="ko-KR" altLang="en-US" b="0" dirty="0" smtClean="0">
                <a:latin typeface="-윤고딕340" pitchFamily="18" charset="-127"/>
                <a:ea typeface="-윤고딕340" pitchFamily="18" charset="-127"/>
              </a:rPr>
              <a:t>아닐까</a:t>
            </a:r>
            <a:r>
              <a:rPr lang="en-US" altLang="ko-KR" b="0" dirty="0">
                <a:latin typeface="-윤고딕340" pitchFamily="18" charset="-127"/>
                <a:ea typeface="-윤고딕340" pitchFamily="18" charset="-127"/>
              </a:rPr>
              <a:t>.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7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72073" y="764704"/>
            <a:ext cx="202392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School health law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  <a:p>
            <a:endParaRPr lang="ko-KR" altLang="en-US" sz="1200" b="1" dirty="0">
              <a:solidFill>
                <a:srgbClr val="92D050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1147" y="775737"/>
            <a:ext cx="14412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Customs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law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-윤고딕340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C:\Users\Administrator\Desktop\zv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64" y="1556792"/>
            <a:ext cx="810920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72073" y="764704"/>
            <a:ext cx="202392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School health law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  <a:p>
            <a:endParaRPr lang="ko-KR" altLang="en-US" sz="1200" b="1" dirty="0">
              <a:solidFill>
                <a:srgbClr val="92D050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1147" y="775737"/>
            <a:ext cx="14412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Customs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law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-윤고딕340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C:\Users\Administrator\Desktop\성인용품점\20130506_1367819958_75435700_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81" y="2645882"/>
            <a:ext cx="2405787" cy="34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258018" y="1252594"/>
            <a:ext cx="7198774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이준</a:t>
            </a:r>
            <a:r>
              <a:rPr lang="ko-KR" altLang="en-US" sz="1400" dirty="0" smtClean="0"/>
              <a:t> 대표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직원 </a:t>
            </a:r>
            <a:r>
              <a:rPr lang="en-US" altLang="ko-KR" sz="1400" dirty="0" smtClean="0"/>
              <a:t>40</a:t>
            </a:r>
            <a:r>
              <a:rPr lang="ko-KR" altLang="en-US" sz="1400" dirty="0" smtClean="0"/>
              <a:t>명의 </a:t>
            </a:r>
            <a:r>
              <a:rPr lang="ko-KR" altLang="en-US" sz="1400" dirty="0" err="1" smtClean="0"/>
              <a:t>연매출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70</a:t>
            </a:r>
            <a:r>
              <a:rPr lang="ko-KR" altLang="en-US" sz="1400" dirty="0" smtClean="0"/>
              <a:t>억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이 대표는 처음에 이 사업을 </a:t>
            </a:r>
            <a:r>
              <a:rPr lang="ko-KR" altLang="en-US" sz="1400" dirty="0" err="1" smtClean="0"/>
              <a:t>시작할때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주변에서 다 미쳤다고 손가락질 </a:t>
            </a:r>
            <a:endParaRPr lang="en-US" altLang="ko-KR" sz="1400" dirty="0" smtClean="0"/>
          </a:p>
          <a:p>
            <a:r>
              <a:rPr lang="ko-KR" altLang="en-US" sz="1400" dirty="0" smtClean="0"/>
              <a:t>했다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고 말하며 쑥스럽게 웃었다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2005</a:t>
            </a:r>
            <a:r>
              <a:rPr lang="ko-KR" altLang="en-US" sz="1400" dirty="0" smtClean="0"/>
              <a:t>년에 </a:t>
            </a:r>
            <a:r>
              <a:rPr lang="ko-KR" altLang="en-US" sz="1400" dirty="0" err="1" smtClean="0"/>
              <a:t>성인용품업에</a:t>
            </a:r>
            <a:r>
              <a:rPr lang="ko-KR" altLang="en-US" sz="1400" dirty="0" smtClean="0"/>
              <a:t> 뛰어든 그는 </a:t>
            </a:r>
            <a:r>
              <a:rPr lang="en-US" altLang="ko-KR" sz="1400" dirty="0" smtClean="0"/>
              <a:t>2007</a:t>
            </a:r>
            <a:r>
              <a:rPr lang="ko-KR" altLang="en-US" sz="1400" dirty="0" smtClean="0"/>
              <a:t>년 독일 베를린 </a:t>
            </a:r>
            <a:r>
              <a:rPr lang="ko-KR" altLang="en-US" sz="1400" dirty="0" err="1" smtClean="0"/>
              <a:t>비너스페어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세계 최대규모의 성인용품 박람회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 참가하면서 전환기를 맞았다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성인용품이 음지의 사업이 아니라 국제적인 </a:t>
            </a:r>
            <a:r>
              <a:rPr lang="ko-KR" altLang="en-US" sz="1400" dirty="0" err="1" smtClean="0"/>
              <a:t>비지니스임을</a:t>
            </a:r>
            <a:r>
              <a:rPr lang="ko-KR" altLang="en-US" sz="1400" dirty="0" smtClean="0"/>
              <a:t> 깨닫게 된 것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실제로 그는 이후 수많은 성인용품을 자체 개발하며 품질과 디자인을 </a:t>
            </a:r>
            <a:endParaRPr lang="en-US" altLang="ko-KR" sz="1400" dirty="0" smtClean="0"/>
          </a:p>
          <a:p>
            <a:r>
              <a:rPr lang="ko-KR" altLang="en-US" sz="1400" dirty="0" smtClean="0"/>
              <a:t>업그레이드 시켰고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중국이 압도적으로 선점하고 있는 성인용품 시장을 </a:t>
            </a:r>
            <a:endParaRPr lang="en-US" altLang="ko-KR" sz="1400" dirty="0" smtClean="0"/>
          </a:p>
          <a:p>
            <a:r>
              <a:rPr lang="ko-KR" altLang="en-US" sz="1400" dirty="0" smtClean="0"/>
              <a:t>한국의 힘으로 파고 들었다</a:t>
            </a:r>
            <a:r>
              <a:rPr lang="en-US" altLang="ko-KR" sz="1400" dirty="0" smtClean="0"/>
              <a:t>..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국내에서는 </a:t>
            </a:r>
            <a:r>
              <a:rPr lang="en-US" altLang="ko-KR" sz="1400" dirty="0" smtClean="0"/>
              <a:t>'</a:t>
            </a:r>
            <a:r>
              <a:rPr lang="ko-KR" altLang="en-US" sz="1400" dirty="0" smtClean="0"/>
              <a:t>부르</a:t>
            </a:r>
            <a:r>
              <a:rPr lang="ko-KR" altLang="en-US" sz="1400" dirty="0"/>
              <a:t>르</a:t>
            </a:r>
            <a:r>
              <a:rPr lang="en-US" altLang="ko-KR" sz="1400" dirty="0" smtClean="0"/>
              <a:t>'</a:t>
            </a:r>
            <a:r>
              <a:rPr lang="ko-KR" altLang="en-US" sz="1400" dirty="0" smtClean="0"/>
              <a:t>라는 성인용품 브랜드를 탄생시킨 것으로 유명하다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이준 대표는 </a:t>
            </a:r>
            <a:r>
              <a:rPr lang="en-US" altLang="ko-KR" sz="1400" dirty="0" smtClean="0"/>
              <a:t>'</a:t>
            </a:r>
            <a:r>
              <a:rPr lang="ko-KR" altLang="en-US" sz="1400" dirty="0" smtClean="0"/>
              <a:t>성인용품 업계의 삼성</a:t>
            </a:r>
            <a:r>
              <a:rPr lang="en-US" altLang="ko-KR" sz="1400" dirty="0" smtClean="0"/>
              <a:t>'</a:t>
            </a:r>
            <a:r>
              <a:rPr lang="ko-KR" altLang="en-US" sz="1400" dirty="0" smtClean="0"/>
              <a:t>으로 불릴 정도로 성장해 왔다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그는 어쩌면 </a:t>
            </a:r>
            <a:r>
              <a:rPr lang="ko-KR" altLang="en-US" sz="1400" dirty="0" err="1" smtClean="0"/>
              <a:t>동키호테</a:t>
            </a:r>
            <a:r>
              <a:rPr lang="ko-KR" altLang="en-US" sz="1400" dirty="0" smtClean="0"/>
              <a:t> 같은 행동이었을지 몰라도 한국 성인용품 업계를 </a:t>
            </a:r>
            <a:endParaRPr lang="en-US" altLang="ko-KR" sz="1400" dirty="0" smtClean="0"/>
          </a:p>
          <a:p>
            <a:r>
              <a:rPr lang="ko-KR" altLang="en-US" sz="1400" dirty="0" smtClean="0"/>
              <a:t>위해 새로운 시대에 대한 도전을 한 것이나 다름없다</a:t>
            </a:r>
            <a:r>
              <a:rPr lang="en-US" altLang="ko-KR" sz="1400" dirty="0" smtClean="0"/>
              <a:t>.   </a:t>
            </a:r>
          </a:p>
          <a:p>
            <a:endParaRPr lang="en-US" altLang="ko-KR" sz="1400" dirty="0" smtClean="0"/>
          </a:p>
          <a:p>
            <a:r>
              <a:rPr lang="en-US" altLang="ko-KR" sz="1100" dirty="0" smtClean="0"/>
              <a:t>+</a:t>
            </a:r>
            <a:r>
              <a:rPr lang="ko-KR" altLang="en-US" sz="1100" dirty="0" smtClean="0"/>
              <a:t>그는 성인용품점을 명란완구로 부른다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ko-KR" altLang="en-US" sz="1100" dirty="0"/>
              <a:t>▼ ‘명랑완구’란 표현이 재미있다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“</a:t>
            </a:r>
            <a:r>
              <a:rPr lang="ko-KR" altLang="en-US" sz="1100" dirty="0"/>
              <a:t>성인이 사용하는 용품이니까 성인용품이라고 부르는 게 맞긴 한데</a:t>
            </a:r>
            <a:r>
              <a:rPr lang="en-US" altLang="ko-KR" sz="1100" dirty="0"/>
              <a:t>, </a:t>
            </a:r>
            <a:r>
              <a:rPr lang="ko-KR" altLang="en-US" sz="1100" dirty="0"/>
              <a:t>처음 이 사업을 </a:t>
            </a:r>
            <a:endParaRPr lang="en-US" altLang="ko-KR" sz="1100" dirty="0" smtClean="0"/>
          </a:p>
          <a:p>
            <a:r>
              <a:rPr lang="ko-KR" altLang="en-US" sz="1100" dirty="0" smtClean="0"/>
              <a:t>시작할 </a:t>
            </a:r>
            <a:r>
              <a:rPr lang="ko-KR" altLang="en-US" sz="1100" dirty="0"/>
              <a:t>땐 그 단어가 싫었다</a:t>
            </a:r>
            <a:r>
              <a:rPr lang="en-US" altLang="ko-KR" sz="1100" dirty="0"/>
              <a:t>. </a:t>
            </a:r>
            <a:r>
              <a:rPr lang="ko-KR" altLang="en-US" sz="1100" dirty="0"/>
              <a:t>너무 직설적이라 ‘변태’들이나 사용하는 것 같은 </a:t>
            </a:r>
            <a:r>
              <a:rPr lang="ko-KR" altLang="en-US" sz="1100" dirty="0" smtClean="0"/>
              <a:t>이미지가</a:t>
            </a:r>
            <a:endParaRPr lang="en-US" altLang="ko-KR" sz="1100" dirty="0" smtClean="0"/>
          </a:p>
          <a:p>
            <a:r>
              <a:rPr lang="ko-KR" altLang="en-US" sz="1100" dirty="0" smtClean="0"/>
              <a:t>강하기 </a:t>
            </a:r>
            <a:r>
              <a:rPr lang="ko-KR" altLang="en-US" sz="1100" dirty="0"/>
              <a:t>때문이다</a:t>
            </a:r>
            <a:r>
              <a:rPr lang="en-US" altLang="ko-KR" sz="1100" dirty="0"/>
              <a:t>. 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좀 더 </a:t>
            </a:r>
            <a:r>
              <a:rPr lang="ko-KR" altLang="en-US" sz="1100" dirty="0" err="1" smtClean="0"/>
              <a:t>재밌고</a:t>
            </a:r>
            <a:r>
              <a:rPr lang="ko-KR" altLang="en-US" sz="1100" dirty="0" smtClean="0"/>
              <a:t> 명랑하게 순화할 </a:t>
            </a:r>
            <a:r>
              <a:rPr lang="ko-KR" altLang="en-US" sz="1100" dirty="0"/>
              <a:t>수 없을까 생각하다 찾은 단어다</a:t>
            </a:r>
            <a:r>
              <a:rPr lang="en-US" altLang="ko-KR" sz="1100" dirty="0"/>
              <a:t>.”</a:t>
            </a:r>
          </a:p>
          <a:p>
            <a:endParaRPr lang="en-US" altLang="ko-KR" sz="1400" dirty="0" smtClean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48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777" y="764704"/>
            <a:ext cx="13402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Data </a:t>
            </a:r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analysis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00065" y="764705"/>
            <a:ext cx="14284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Communicatio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75983" y="764704"/>
            <a:ext cx="14680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Case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analysis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3" descr="C:\Users\Administrator\Desktop\대화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392" y="3321204"/>
            <a:ext cx="2601852" cy="352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Users\Administrator\Desktop\대화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4956" y="3443716"/>
            <a:ext cx="3421045" cy="352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 Box 36"/>
          <p:cNvSpPr txBox="1">
            <a:spLocks noChangeArrowheads="1"/>
          </p:cNvSpPr>
          <p:nvPr/>
        </p:nvSpPr>
        <p:spPr bwMode="auto">
          <a:xfrm>
            <a:off x="9250" y="1757501"/>
            <a:ext cx="2759373" cy="46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ctr">
              <a:buClr>
                <a:srgbClr val="D200D2"/>
              </a:buClr>
            </a:pPr>
            <a:r>
              <a:rPr lang="en-US" altLang="ko-KR" sz="2200" dirty="0">
                <a:solidFill>
                  <a:schemeClr val="accent3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소비자층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?</a:t>
            </a:r>
          </a:p>
        </p:txBody>
      </p:sp>
      <p:pic>
        <p:nvPicPr>
          <p:cNvPr id="78" name="Picture 3" descr="C:\Users\Administrator\Desktop\image (1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05" y="2720891"/>
            <a:ext cx="1237572" cy="151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Administrator\Desktop\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865" y="2836718"/>
            <a:ext cx="1048470" cy="128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타원 79"/>
          <p:cNvSpPr/>
          <p:nvPr/>
        </p:nvSpPr>
        <p:spPr>
          <a:xfrm>
            <a:off x="1793981" y="3400700"/>
            <a:ext cx="91655" cy="11227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68" tIns="62984" rIns="125968" bIns="62984"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1987963" y="3400700"/>
            <a:ext cx="91655" cy="11227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68" tIns="62984" rIns="125968" bIns="62984"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181945" y="3400700"/>
            <a:ext cx="91655" cy="11227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68" tIns="62984" rIns="125968" bIns="62984"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3882291" y="3411979"/>
            <a:ext cx="91655" cy="11227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68" tIns="62984" rIns="125968" bIns="62984"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4076273" y="3411979"/>
            <a:ext cx="91655" cy="11227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68" tIns="62984" rIns="125968" bIns="62984"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4270255" y="3411979"/>
            <a:ext cx="91655" cy="11227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68" tIns="62984" rIns="125968" bIns="62984" rtlCol="0" anchor="ctr"/>
          <a:lstStyle/>
          <a:p>
            <a:pPr algn="ctr"/>
            <a:endParaRPr lang="ko-KR" altLang="en-US"/>
          </a:p>
        </p:txBody>
      </p:sp>
      <p:sp>
        <p:nvSpPr>
          <p:cNvPr id="86" name="Text Box 36"/>
          <p:cNvSpPr txBox="1">
            <a:spLocks noChangeArrowheads="1"/>
          </p:cNvSpPr>
          <p:nvPr/>
        </p:nvSpPr>
        <p:spPr bwMode="auto">
          <a:xfrm>
            <a:off x="5745520" y="2392180"/>
            <a:ext cx="3420940" cy="34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설계 목적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?</a:t>
            </a:r>
          </a:p>
        </p:txBody>
      </p:sp>
      <p:sp>
        <p:nvSpPr>
          <p:cNvPr id="87" name="Text Box 36"/>
          <p:cNvSpPr txBox="1">
            <a:spLocks noChangeArrowheads="1"/>
          </p:cNvSpPr>
          <p:nvPr/>
        </p:nvSpPr>
        <p:spPr bwMode="auto">
          <a:xfrm>
            <a:off x="5670115" y="1315118"/>
            <a:ext cx="3420940" cy="34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명랑완구 </a:t>
            </a:r>
            <a:r>
              <a:rPr lang="ko-KR" altLang="en-US" sz="1400" dirty="0" smtClean="0">
                <a:solidFill>
                  <a:schemeClr val="accent6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웹사이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트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?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88" name="Text Box 36"/>
          <p:cNvSpPr txBox="1">
            <a:spLocks noChangeArrowheads="1"/>
          </p:cNvSpPr>
          <p:nvPr/>
        </p:nvSpPr>
        <p:spPr bwMode="auto">
          <a:xfrm>
            <a:off x="8154482" y="2484864"/>
            <a:ext cx="4030644" cy="558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저희는 설계를 한다면 판매보다는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브랜드를 알리는 것을 최고 우선으로 생각합니다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90" name="Text Box 36"/>
          <p:cNvSpPr txBox="1">
            <a:spLocks noChangeArrowheads="1"/>
          </p:cNvSpPr>
          <p:nvPr/>
        </p:nvSpPr>
        <p:spPr bwMode="auto">
          <a:xfrm>
            <a:off x="8262403" y="3365745"/>
            <a:ext cx="3420940" cy="77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귀엽죠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!?</a:t>
            </a:r>
          </a:p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저희 캐릭터들이 제품화되고 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사람들에게 많이 알려졌으면 좋겠어요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1400" dirty="0">
              <a:solidFill>
                <a:schemeClr val="accent4">
                  <a:lumMod val="75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1" name="Text Box 36"/>
          <p:cNvSpPr txBox="1">
            <a:spLocks noChangeArrowheads="1"/>
          </p:cNvSpPr>
          <p:nvPr/>
        </p:nvSpPr>
        <p:spPr bwMode="auto">
          <a:xfrm>
            <a:off x="8459334" y="1192397"/>
            <a:ext cx="3420940" cy="120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성인용품점은 인테리어가 중요하고 매우 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필요로 한다는 것을 저도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느꼈구요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algn="ctr">
              <a:buClr>
                <a:srgbClr val="D200D2"/>
              </a:buClr>
            </a:pP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거부감없이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쉽게 접근 할 수 있도록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밝고 명랑하게 인테리어 했으면 좋겠습니다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algn="ctr">
              <a:buClr>
                <a:srgbClr val="D200D2"/>
              </a:buClr>
            </a:pPr>
            <a:endParaRPr lang="en-US" altLang="ko-KR" sz="1400" dirty="0">
              <a:solidFill>
                <a:schemeClr val="accent4">
                  <a:lumMod val="75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2" name="Text Box 36"/>
          <p:cNvSpPr txBox="1">
            <a:spLocks noChangeArrowheads="1"/>
          </p:cNvSpPr>
          <p:nvPr/>
        </p:nvSpPr>
        <p:spPr bwMode="auto">
          <a:xfrm>
            <a:off x="5745520" y="4741047"/>
            <a:ext cx="3420940" cy="34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rPr>
              <a:t>카페와 멀티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rPr>
              <a:t>?</a:t>
            </a:r>
          </a:p>
        </p:txBody>
      </p:sp>
      <p:sp>
        <p:nvSpPr>
          <p:cNvPr id="93" name="Text Box 36"/>
          <p:cNvSpPr txBox="1">
            <a:spLocks noChangeArrowheads="1"/>
          </p:cNvSpPr>
          <p:nvPr/>
        </p:nvSpPr>
        <p:spPr bwMode="auto">
          <a:xfrm>
            <a:off x="5669555" y="3581189"/>
            <a:ext cx="3572871" cy="34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rPr>
              <a:t>캐릭터의 제품화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rPr>
              <a:t>?</a:t>
            </a:r>
          </a:p>
        </p:txBody>
      </p:sp>
      <p:sp>
        <p:nvSpPr>
          <p:cNvPr id="94" name="Text Box 36"/>
          <p:cNvSpPr txBox="1">
            <a:spLocks noChangeArrowheads="1"/>
          </p:cNvSpPr>
          <p:nvPr/>
        </p:nvSpPr>
        <p:spPr bwMode="auto">
          <a:xfrm>
            <a:off x="2700065" y="1495891"/>
            <a:ext cx="2759373" cy="988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외국인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관광객분들도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 많이 오시고 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젊은 연령층들과 여자 고객들도 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늘고 있답니다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그렇기에 위치선정도 중요하지요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!</a:t>
            </a:r>
          </a:p>
        </p:txBody>
      </p:sp>
      <p:sp>
        <p:nvSpPr>
          <p:cNvPr id="96" name="Text Box 36"/>
          <p:cNvSpPr txBox="1">
            <a:spLocks noChangeArrowheads="1"/>
          </p:cNvSpPr>
          <p:nvPr/>
        </p:nvSpPr>
        <p:spPr bwMode="auto">
          <a:xfrm>
            <a:off x="8240783" y="4509120"/>
            <a:ext cx="3550297" cy="988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저희도 생각했던 거구요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현실화가 된다면 정말 괜찮을 것 같아요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algn="ctr">
              <a:buClr>
                <a:srgbClr val="D200D2"/>
              </a:buClr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최근 외국에서도 성인카페라고 유행하고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늘고어죠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3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92" y="1072482"/>
            <a:ext cx="11879858" cy="578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06" y="0"/>
            <a:ext cx="11734319" cy="34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 descr="G:\학교자료\탄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" y="-19760"/>
            <a:ext cx="780932" cy="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Administrator\Desktop\마덜뻐커\학교자료\2주차설계\캐릭터\탄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010" y="-27383"/>
            <a:ext cx="739078" cy="7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96209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Statute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36369" y="-17140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나눔고딕 ExtraBold" pitchFamily="50" charset="-127"/>
              </a:rPr>
              <a:t>u r u r 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나눔고딕 ExtraBold" pitchFamily="50" charset="-127"/>
            </a:endParaRPr>
          </a:p>
        </p:txBody>
      </p:sp>
      <p:pic>
        <p:nvPicPr>
          <p:cNvPr id="32" name="Picture 2" descr="C:\Users\Administrator\Desktop\제목 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416">
            <a:off x="5098168" y="-78280"/>
            <a:ext cx="466956" cy="4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380585" y="404664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Site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6010" y="395372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Interview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972873" y="404664"/>
            <a:ext cx="19074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8983B"/>
                </a:solidFill>
                <a:latin typeface="Helvetica" pitchFamily="34" charset="0"/>
                <a:ea typeface="나눔고딕 ExtraBold" pitchFamily="50" charset="-127"/>
              </a:rPr>
              <a:t>Sketch</a:t>
            </a:r>
            <a:endParaRPr lang="ko-KR" altLang="en-US" sz="1600" b="1" dirty="0">
              <a:solidFill>
                <a:srgbClr val="28983B"/>
              </a:solidFill>
              <a:latin typeface="Helvetica" pitchFamily="34" charset="0"/>
              <a:ea typeface="나눔고딕 ExtraBold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72073" y="764704"/>
            <a:ext cx="202392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34" charset="0"/>
                <a:ea typeface="나눔고딕 ExtraBold" pitchFamily="50" charset="-127"/>
              </a:rPr>
              <a:t>School health law</a:t>
            </a:r>
            <a:endParaRPr lang="ko-KR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Helvetica" pitchFamily="34" charset="0"/>
              <a:ea typeface="나눔고딕 ExtraBold" pitchFamily="50" charset="-127"/>
            </a:endParaRPr>
          </a:p>
          <a:p>
            <a:endParaRPr lang="ko-KR" altLang="en-US" sz="1200" b="1" dirty="0">
              <a:solidFill>
                <a:srgbClr val="92D050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1147" y="775737"/>
            <a:ext cx="14412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Customs </a:t>
            </a:r>
            <a:r>
              <a:rPr lang="en-US" altLang="ko-KR" sz="1400" b="1" dirty="0">
                <a:solidFill>
                  <a:srgbClr val="28983B"/>
                </a:solidFill>
                <a:latin typeface="Helvetica" pitchFamily="34" charset="0"/>
                <a:ea typeface="-윤고딕340" pitchFamily="18" charset="-127"/>
              </a:rPr>
              <a:t>law</a:t>
            </a:r>
            <a:endParaRPr lang="ko-KR" altLang="en-US" sz="1400" b="1" dirty="0">
              <a:solidFill>
                <a:srgbClr val="28983B"/>
              </a:solidFill>
              <a:latin typeface="Helvetica" pitchFamily="34" charset="0"/>
              <a:ea typeface="-윤고딕340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-30746" y="745637"/>
            <a:ext cx="11953327" cy="0"/>
          </a:xfrm>
          <a:prstGeom prst="line">
            <a:avLst/>
          </a:prstGeom>
          <a:ln w="19050">
            <a:solidFill>
              <a:srgbClr val="00B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36"/>
          <p:cNvSpPr txBox="1">
            <a:spLocks noChangeArrowheads="1"/>
          </p:cNvSpPr>
          <p:nvPr/>
        </p:nvSpPr>
        <p:spPr bwMode="auto">
          <a:xfrm>
            <a:off x="985823" y="1895801"/>
            <a:ext cx="2759373" cy="49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r">
              <a:buClr>
                <a:srgbClr val="D200D2"/>
              </a:buClr>
            </a:pP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-윤명조330" pitchFamily="18" charset="-127"/>
                <a:ea typeface="-윤명조330" pitchFamily="18" charset="-127"/>
              </a:rPr>
              <a:t> 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소비자층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?</a:t>
            </a:r>
          </a:p>
        </p:txBody>
      </p:sp>
      <p:sp>
        <p:nvSpPr>
          <p:cNvPr id="18" name="Text Box 36"/>
          <p:cNvSpPr txBox="1">
            <a:spLocks noChangeArrowheads="1"/>
          </p:cNvSpPr>
          <p:nvPr/>
        </p:nvSpPr>
        <p:spPr bwMode="auto">
          <a:xfrm>
            <a:off x="324256" y="3494045"/>
            <a:ext cx="3420940" cy="49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r">
              <a:buClr>
                <a:srgbClr val="D200D2"/>
              </a:buClr>
            </a:pP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설계 목적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?</a:t>
            </a:r>
          </a:p>
        </p:txBody>
      </p:sp>
      <p:sp>
        <p:nvSpPr>
          <p:cNvPr id="19" name="Text Box 36"/>
          <p:cNvSpPr txBox="1">
            <a:spLocks noChangeArrowheads="1"/>
          </p:cNvSpPr>
          <p:nvPr/>
        </p:nvSpPr>
        <p:spPr bwMode="auto">
          <a:xfrm>
            <a:off x="324256" y="2722862"/>
            <a:ext cx="3420940" cy="49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r">
              <a:buClr>
                <a:srgbClr val="D200D2"/>
              </a:buClr>
            </a:pP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명랑완구 인테리어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?</a:t>
            </a:r>
          </a:p>
        </p:txBody>
      </p:sp>
      <p:sp>
        <p:nvSpPr>
          <p:cNvPr id="21" name="Text Box 36"/>
          <p:cNvSpPr txBox="1">
            <a:spLocks noChangeArrowheads="1"/>
          </p:cNvSpPr>
          <p:nvPr/>
        </p:nvSpPr>
        <p:spPr bwMode="auto">
          <a:xfrm>
            <a:off x="4559405" y="3556859"/>
            <a:ext cx="7344816" cy="373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>
              <a:buClr>
                <a:srgbClr val="D200D2"/>
              </a:buClr>
            </a:pP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저희는 설계를 한다면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판매보다는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브랜드를알리는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것을 최고 우선으로 생각합니다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</a:p>
        </p:txBody>
      </p:sp>
      <p:sp>
        <p:nvSpPr>
          <p:cNvPr id="22" name="Text Box 36"/>
          <p:cNvSpPr txBox="1">
            <a:spLocks noChangeArrowheads="1"/>
          </p:cNvSpPr>
          <p:nvPr/>
        </p:nvSpPr>
        <p:spPr bwMode="auto">
          <a:xfrm>
            <a:off x="324256" y="4294193"/>
            <a:ext cx="3420940" cy="49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r">
              <a:buClr>
                <a:srgbClr val="D200D2"/>
              </a:buClr>
            </a:pP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사이트로 이태원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?</a:t>
            </a:r>
          </a:p>
        </p:txBody>
      </p:sp>
      <p:sp>
        <p:nvSpPr>
          <p:cNvPr id="23" name="Text Box 36"/>
          <p:cNvSpPr txBox="1">
            <a:spLocks noChangeArrowheads="1"/>
          </p:cNvSpPr>
          <p:nvPr/>
        </p:nvSpPr>
        <p:spPr bwMode="auto">
          <a:xfrm>
            <a:off x="4559405" y="5069027"/>
            <a:ext cx="6811766" cy="373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>
              <a:buClr>
                <a:srgbClr val="D200D2"/>
              </a:buClr>
            </a:pP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귀엽죠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?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저희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캐릭터들이 제품화되고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사람들에게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많이 알려졌으면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좋겠어요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!</a:t>
            </a:r>
            <a:r>
              <a:rPr lang="ko-KR" altLang="en-US" sz="1600" dirty="0" smtClean="0">
                <a:solidFill>
                  <a:schemeClr val="accent4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4" name="Text Box 36"/>
          <p:cNvSpPr txBox="1">
            <a:spLocks noChangeArrowheads="1"/>
          </p:cNvSpPr>
          <p:nvPr/>
        </p:nvSpPr>
        <p:spPr bwMode="auto">
          <a:xfrm>
            <a:off x="4559405" y="2692763"/>
            <a:ext cx="7200800" cy="61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>
              <a:buClr>
                <a:srgbClr val="D200D2"/>
              </a:buClr>
            </a:pP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성인용품점은 인테리어가 중요하고 매우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필요로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한다는 것을 저도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느꼈구요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>
              <a:buClr>
                <a:srgbClr val="D200D2"/>
              </a:buClr>
            </a:pPr>
            <a:r>
              <a:rPr lang="ko-KR" altLang="en-US" sz="1600" dirty="0" err="1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거부감없이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쉽게 접근 할 수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있도록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밝고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명랑하게 인테리어 했으면 좋겠습니다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en-US" altLang="ko-KR" sz="1600" dirty="0">
              <a:solidFill>
                <a:schemeClr val="accent2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 Box 36"/>
          <p:cNvSpPr txBox="1">
            <a:spLocks noChangeArrowheads="1"/>
          </p:cNvSpPr>
          <p:nvPr/>
        </p:nvSpPr>
        <p:spPr bwMode="auto">
          <a:xfrm>
            <a:off x="172325" y="5076553"/>
            <a:ext cx="3572871" cy="49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r">
              <a:buClr>
                <a:srgbClr val="D200D2"/>
              </a:buClr>
            </a:pP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캐릭터의 제품화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?</a:t>
            </a:r>
          </a:p>
        </p:txBody>
      </p:sp>
      <p:sp>
        <p:nvSpPr>
          <p:cNvPr id="26" name="Text Box 36"/>
          <p:cNvSpPr txBox="1">
            <a:spLocks noChangeArrowheads="1"/>
          </p:cNvSpPr>
          <p:nvPr/>
        </p:nvSpPr>
        <p:spPr bwMode="auto">
          <a:xfrm>
            <a:off x="4559405" y="4204931"/>
            <a:ext cx="4723534" cy="61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>
              <a:buClr>
                <a:srgbClr val="D200D2"/>
              </a:buClr>
            </a:pP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저희 소비자층 들의 집합장소로 최고지요</a:t>
            </a:r>
            <a:endParaRPr lang="en-US" altLang="ko-KR" sz="1600" dirty="0">
              <a:solidFill>
                <a:schemeClr val="accent2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>
              <a:buClr>
                <a:srgbClr val="D200D2"/>
              </a:buClr>
            </a:pP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분위기도 개방적이고 거부감 없이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들어올 것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같아요</a:t>
            </a:r>
            <a:endParaRPr lang="en-US" altLang="ko-KR" sz="1600" dirty="0">
              <a:solidFill>
                <a:schemeClr val="accent2">
                  <a:lumMod val="50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8" name="Text Box 36"/>
          <p:cNvSpPr txBox="1">
            <a:spLocks noChangeArrowheads="1"/>
          </p:cNvSpPr>
          <p:nvPr/>
        </p:nvSpPr>
        <p:spPr bwMode="auto">
          <a:xfrm>
            <a:off x="4559405" y="5745530"/>
            <a:ext cx="5947670" cy="61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>
              <a:buClr>
                <a:srgbClr val="D200D2"/>
              </a:buClr>
            </a:pP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저희도 생각했던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거구요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현실화가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된다면 정말 괜찮을 것 같아요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>
              <a:buClr>
                <a:srgbClr val="D200D2"/>
              </a:buClr>
            </a:pP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최근 외국에서도 성인카페라고 유행하고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늘고있어요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!</a:t>
            </a:r>
          </a:p>
        </p:txBody>
      </p:sp>
      <p:sp>
        <p:nvSpPr>
          <p:cNvPr id="29" name="Text Box 36"/>
          <p:cNvSpPr txBox="1">
            <a:spLocks noChangeArrowheads="1"/>
          </p:cNvSpPr>
          <p:nvPr/>
        </p:nvSpPr>
        <p:spPr bwMode="auto">
          <a:xfrm>
            <a:off x="4559405" y="1895801"/>
            <a:ext cx="5495676" cy="61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>
              <a:buClr>
                <a:srgbClr val="D200D2"/>
              </a:buClr>
            </a:pP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외국인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관광객분들도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 많이 오시고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젊은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연령층들과 여자 고객들도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늘고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있답니다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그렇기에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위치선정도 중요하지요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!</a:t>
            </a:r>
          </a:p>
        </p:txBody>
      </p:sp>
      <p:sp>
        <p:nvSpPr>
          <p:cNvPr id="33" name="Text Box 36"/>
          <p:cNvSpPr txBox="1">
            <a:spLocks noChangeArrowheads="1"/>
          </p:cNvSpPr>
          <p:nvPr/>
        </p:nvSpPr>
        <p:spPr bwMode="auto">
          <a:xfrm>
            <a:off x="324256" y="5796633"/>
            <a:ext cx="3420940" cy="49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>
                    <a:alpha val="5500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68392" dir="1308085" algn="ctr" rotWithShape="0">
                    <a:srgbClr val="969696">
                      <a:alpha val="33000"/>
                    </a:srgbClr>
                  </a:outerShdw>
                </a:effectLst>
              </a14:hiddenEffects>
            </a:ext>
          </a:extLst>
        </p:spPr>
        <p:txBody>
          <a:bodyPr wrap="square" lIns="125968" tIns="62984" rIns="125968" bIns="62984">
            <a:spAutoFit/>
          </a:bodyPr>
          <a:lstStyle/>
          <a:p>
            <a:pPr algn="r">
              <a:buClr>
                <a:srgbClr val="D200D2"/>
              </a:buClr>
            </a:pP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카페와 멀티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-윤명조330" pitchFamily="18" charset="-127"/>
                <a:ea typeface="-윤명조330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53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2866</TotalTime>
  <Words>957</Words>
  <Application>Microsoft Office PowerPoint</Application>
  <PresentationFormat>사용자 지정</PresentationFormat>
  <Paragraphs>294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굴림</vt:lpstr>
      <vt:lpstr>Arial</vt:lpstr>
      <vt:lpstr>Helvetica</vt:lpstr>
      <vt:lpstr>Wingdings</vt:lpstr>
      <vt:lpstr>나눔고딕 ExtraBold</vt:lpstr>
      <vt:lpstr>-윤고딕340</vt:lpstr>
      <vt:lpstr>휴먼모음T</vt:lpstr>
      <vt:lpstr>맑은 고딕</vt:lpstr>
      <vt:lpstr>-윤명조330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User</cp:lastModifiedBy>
  <cp:revision>207</cp:revision>
  <dcterms:created xsi:type="dcterms:W3CDTF">2013-12-12T13:59:13Z</dcterms:created>
  <dcterms:modified xsi:type="dcterms:W3CDTF">2020-03-22T16:55:36Z</dcterms:modified>
</cp:coreProperties>
</file>